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4"/>
    <p:sldId id="257" r:id="rId15"/>
    <p:sldId id="258" r:id="rId16"/>
    <p:sldId id="259" r:id="rId17"/>
    <p:sldId id="260" r:id="rId18"/>
    <p:sldId id="261" r:id="rId19"/>
    <p:sldId id="262" r:id="rId20"/>
    <p:sldId id="263" r:id="rId21"/>
    <p:sldId id="264" r:id="rId22"/>
    <p:sldId id="265" r:id="rId23"/>
    <p:sldId id="266" r:id="rId24"/>
    <p:sldId id="267" r:id="rId25"/>
    <p:sldId id="268" r:id="rId26"/>
    <p:sldId id="269" r:id="rId27"/>
    <p:sldId id="270" r:id="rId28"/>
    <p:sldId id="271" r:id="rId29"/>
    <p:sldId id="272" r:id="rId30"/>
    <p:sldId id="273" r:id="rId31"/>
    <p:sldId id="274" r:id="rId32"/>
    <p:sldId id="275" r:id="rId33"/>
    <p:sldId id="276" r:id="rId34"/>
    <p:sldId id="277" r:id="rId35"/>
    <p:sldId id="278" r:id="rId36"/>
    <p:sldId id="279" r:id="rId37"/>
    <p:sldId id="280" r:id="rId38"/>
    <p:sldId id="281" r:id="rId39"/>
    <p:sldId id="282" r:id="rId40"/>
    <p:sldId id="283" r:id="rId41"/>
    <p:sldId id="284" r:id="rId42"/>
    <p:sldId id="285" r:id="rId43"/>
    <p:sldId id="286" r:id="rId44"/>
    <p:sldId id="287" r:id="rId45"/>
    <p:sldId id="288" r:id="rId46"/>
  </p:sldIdLst>
  <p:sldSz cx="18288000" cy="10287000"/>
  <p:notesSz cx="6858000" cy="9144000"/>
  <p:embeddedFontLst>
    <p:embeddedFont>
      <p:font typeface="Glacial Indifference" charset="1" panose="00000000000000000000"/>
      <p:regular r:id="rId6"/>
    </p:embeddedFont>
    <p:embeddedFont>
      <p:font typeface="Glacial Indifference Bold" charset="1" panose="00000800000000000000"/>
      <p:regular r:id="rId7"/>
    </p:embeddedFont>
    <p:embeddedFont>
      <p:font typeface="Glacial Indifference Italics" charset="1" panose="00000000000000000000"/>
      <p:regular r:id="rId8"/>
    </p:embeddedFont>
    <p:embeddedFont>
      <p:font typeface="Glacial Indifference Bold Italics" charset="1" panose="00000800000000000000"/>
      <p:regular r:id="rId9"/>
    </p:embeddedFont>
    <p:embeddedFont>
      <p:font typeface="Arimo" charset="1" panose="020B0604020202020204"/>
      <p:regular r:id="rId10"/>
    </p:embeddedFont>
    <p:embeddedFont>
      <p:font typeface="Arimo Bold" charset="1" panose="020B0704020202020204"/>
      <p:regular r:id="rId11"/>
    </p:embeddedFont>
    <p:embeddedFont>
      <p:font typeface="Arimo Italics" charset="1" panose="020B0604020202090204"/>
      <p:regular r:id="rId12"/>
    </p:embeddedFont>
    <p:embeddedFont>
      <p:font typeface="Arimo Bold Italics" charset="1" panose="020B0704020202090204"/>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slides/slide1.xml" Type="http://schemas.openxmlformats.org/officeDocument/2006/relationships/slide"/><Relationship Id="rId15" Target="slides/slide2.xml" Type="http://schemas.openxmlformats.org/officeDocument/2006/relationships/slide"/><Relationship Id="rId16" Target="slides/slide3.xml" Type="http://schemas.openxmlformats.org/officeDocument/2006/relationships/slide"/><Relationship Id="rId17" Target="slides/slide4.xml" Type="http://schemas.openxmlformats.org/officeDocument/2006/relationships/slide"/><Relationship Id="rId18" Target="slides/slide5.xml" Type="http://schemas.openxmlformats.org/officeDocument/2006/relationships/slide"/><Relationship Id="rId19" Target="slides/slide6.xml" Type="http://schemas.openxmlformats.org/officeDocument/2006/relationships/slide"/><Relationship Id="rId2" Target="presProps.xml" Type="http://schemas.openxmlformats.org/officeDocument/2006/relationships/presProps"/><Relationship Id="rId20" Target="slides/slide7.xml" Type="http://schemas.openxmlformats.org/officeDocument/2006/relationships/slide"/><Relationship Id="rId21" Target="slides/slide8.xml" Type="http://schemas.openxmlformats.org/officeDocument/2006/relationships/slide"/><Relationship Id="rId22" Target="slides/slide9.xml" Type="http://schemas.openxmlformats.org/officeDocument/2006/relationships/slide"/><Relationship Id="rId23" Target="slides/slide10.xml" Type="http://schemas.openxmlformats.org/officeDocument/2006/relationships/slide"/><Relationship Id="rId24" Target="slides/slide11.xml" Type="http://schemas.openxmlformats.org/officeDocument/2006/relationships/slide"/><Relationship Id="rId25" Target="slides/slide12.xml" Type="http://schemas.openxmlformats.org/officeDocument/2006/relationships/slide"/><Relationship Id="rId26" Target="slides/slide13.xml" Type="http://schemas.openxmlformats.org/officeDocument/2006/relationships/slide"/><Relationship Id="rId27" Target="slides/slide14.xml" Type="http://schemas.openxmlformats.org/officeDocument/2006/relationships/slide"/><Relationship Id="rId28" Target="slides/slide15.xml" Type="http://schemas.openxmlformats.org/officeDocument/2006/relationships/slide"/><Relationship Id="rId29" Target="slides/slide16.xml" Type="http://schemas.openxmlformats.org/officeDocument/2006/relationships/slide"/><Relationship Id="rId3" Target="viewProps.xml" Type="http://schemas.openxmlformats.org/officeDocument/2006/relationships/viewProps"/><Relationship Id="rId30" Target="slides/slide17.xml" Type="http://schemas.openxmlformats.org/officeDocument/2006/relationships/slide"/><Relationship Id="rId31" Target="slides/slide18.xml" Type="http://schemas.openxmlformats.org/officeDocument/2006/relationships/slide"/><Relationship Id="rId32" Target="slides/slide19.xml" Type="http://schemas.openxmlformats.org/officeDocument/2006/relationships/slide"/><Relationship Id="rId33" Target="slides/slide20.xml" Type="http://schemas.openxmlformats.org/officeDocument/2006/relationships/slide"/><Relationship Id="rId34" Target="slides/slide21.xml" Type="http://schemas.openxmlformats.org/officeDocument/2006/relationships/slide"/><Relationship Id="rId35" Target="slides/slide22.xml" Type="http://schemas.openxmlformats.org/officeDocument/2006/relationships/slide"/><Relationship Id="rId36" Target="slides/slide23.xml" Type="http://schemas.openxmlformats.org/officeDocument/2006/relationships/slide"/><Relationship Id="rId37" Target="slides/slide24.xml" Type="http://schemas.openxmlformats.org/officeDocument/2006/relationships/slide"/><Relationship Id="rId38" Target="slides/slide25.xml" Type="http://schemas.openxmlformats.org/officeDocument/2006/relationships/slide"/><Relationship Id="rId39" Target="slides/slide26.xml" Type="http://schemas.openxmlformats.org/officeDocument/2006/relationships/slide"/><Relationship Id="rId4" Target="theme/theme1.xml" Type="http://schemas.openxmlformats.org/officeDocument/2006/relationships/theme"/><Relationship Id="rId40" Target="slides/slide27.xml" Type="http://schemas.openxmlformats.org/officeDocument/2006/relationships/slide"/><Relationship Id="rId41" Target="slides/slide28.xml" Type="http://schemas.openxmlformats.org/officeDocument/2006/relationships/slide"/><Relationship Id="rId42" Target="slides/slide29.xml" Type="http://schemas.openxmlformats.org/officeDocument/2006/relationships/slide"/><Relationship Id="rId43" Target="slides/slide30.xml" Type="http://schemas.openxmlformats.org/officeDocument/2006/relationships/slide"/><Relationship Id="rId44" Target="slides/slide31.xml" Type="http://schemas.openxmlformats.org/officeDocument/2006/relationships/slide"/><Relationship Id="rId45" Target="slides/slide32.xml" Type="http://schemas.openxmlformats.org/officeDocument/2006/relationships/slide"/><Relationship Id="rId46" Target="slides/slide33.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png>
</file>

<file path=ppt/media/image12.jpeg>
</file>

<file path=ppt/media/image13.png>
</file>

<file path=ppt/media/image14.png>
</file>

<file path=ppt/media/image15.png>
</file>

<file path=ppt/media/image16.png>
</file>

<file path=ppt/media/image17.sv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svg>
</file>

<file path=ppt/media/image36.png>
</file>

<file path=ppt/media/image37.sv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6.jpe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3.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3.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4.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5.png" Type="http://schemas.openxmlformats.org/officeDocument/2006/relationships/image"/><Relationship Id="rId4" Target="../media/image26.png" Type="http://schemas.openxmlformats.org/officeDocument/2006/relationships/image"/><Relationship Id="rId5" Target="../media/image27.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8.png" Type="http://schemas.openxmlformats.org/officeDocument/2006/relationships/image"/><Relationship Id="rId4" Target="../media/image29.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30.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31.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36.png" Type="http://schemas.openxmlformats.org/officeDocument/2006/relationships/image"/><Relationship Id="rId11" Target="../media/image37.svg" Type="http://schemas.openxmlformats.org/officeDocument/2006/relationships/image"/><Relationship Id="rId2" Target="../media/image3.png" Type="http://schemas.openxmlformats.org/officeDocument/2006/relationships/image"/><Relationship Id="rId3" Target="../media/image4.png" Type="http://schemas.openxmlformats.org/officeDocument/2006/relationships/image"/><Relationship Id="rId4" Target="../media/image32.png" Type="http://schemas.openxmlformats.org/officeDocument/2006/relationships/image"/><Relationship Id="rId5" Target="../media/image33.png" Type="http://schemas.openxmlformats.org/officeDocument/2006/relationships/image"/><Relationship Id="rId6" Target="../media/image34.png" Type="http://schemas.openxmlformats.org/officeDocument/2006/relationships/image"/><Relationship Id="rId7" Target="../media/image35.svg" Type="http://schemas.openxmlformats.org/officeDocument/2006/relationships/image"/><Relationship Id="rId8" Target="../media/image16.png" Type="http://schemas.openxmlformats.org/officeDocument/2006/relationships/image"/><Relationship Id="rId9" Target="../media/image17.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38.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39.png" Type="http://schemas.openxmlformats.org/officeDocument/2006/relationships/image"/><Relationship Id="rId5" Target="../media/image40.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41.png" Type="http://schemas.openxmlformats.org/officeDocument/2006/relationships/image"/><Relationship Id="rId5" Target="../media/image42.pn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43.pn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44.pn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45.png" Type="http://schemas.openxmlformats.org/officeDocument/2006/relationships/image"/><Relationship Id="rId5" Target="../media/image46.pn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47.png" Type="http://schemas.openxmlformats.org/officeDocument/2006/relationships/image"/></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48.png" Type="http://schemas.openxmlformats.org/officeDocument/2006/relationships/image"/><Relationship Id="rId5" Target="../media/image49.png" Type="http://schemas.openxmlformats.org/officeDocument/2006/relationships/image"/></Relationships>
</file>

<file path=ppt/slides/_rels/slide2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50.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6.jpeg" Type="http://schemas.openxmlformats.org/officeDocument/2006/relationships/image"/></Relationships>
</file>

<file path=ppt/slides/_rels/slide3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51.png" Type="http://schemas.openxmlformats.org/officeDocument/2006/relationships/image"/></Relationships>
</file>

<file path=ppt/slides/_rels/slide3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52.png" Type="http://schemas.openxmlformats.org/officeDocument/2006/relationships/image"/></Relationships>
</file>

<file path=ppt/slides/_rels/slide3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3.png" Type="http://schemas.openxmlformats.org/officeDocument/2006/relationships/image"/><Relationship Id="rId4" Target="../media/image53.png" Type="http://schemas.openxmlformats.org/officeDocument/2006/relationships/image"/></Relationships>
</file>

<file path=ppt/slides/_rels/slide3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4.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9.png" Type="http://schemas.openxmlformats.org/officeDocument/2006/relationships/image"/><Relationship Id="rId5" Target="../media/image10.jpeg" Type="http://schemas.openxmlformats.org/officeDocument/2006/relationships/image"/><Relationship Id="rId6" Target="../media/image11.png" Type="http://schemas.openxmlformats.org/officeDocument/2006/relationships/image"/><Relationship Id="rId7" Target="../media/image12.jpe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15.png" Type="http://schemas.openxmlformats.org/officeDocument/2006/relationships/image"/><Relationship Id="rId5" Target="../media/image16.png" Type="http://schemas.openxmlformats.org/officeDocument/2006/relationships/image"/><Relationship Id="rId6" Target="../media/image17.svg" Type="http://schemas.openxmlformats.org/officeDocument/2006/relationships/image"/><Relationship Id="rId7" Target="../media/image18.png" Type="http://schemas.openxmlformats.org/officeDocument/2006/relationships/image"/><Relationship Id="rId8" Target="../media/image19.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20.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21.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2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2744000" cy="3097147"/>
          </a:xfrm>
          <a:custGeom>
            <a:avLst/>
            <a:gdLst/>
            <a:ahLst/>
            <a:cxnLst/>
            <a:rect r="r" b="b" t="t" l="l"/>
            <a:pathLst>
              <a:path h="3097147" w="12744000">
                <a:moveTo>
                  <a:pt x="0" y="0"/>
                </a:moveTo>
                <a:lnTo>
                  <a:pt x="12744000" y="0"/>
                </a:lnTo>
                <a:lnTo>
                  <a:pt x="12744000" y="3097147"/>
                </a:lnTo>
                <a:lnTo>
                  <a:pt x="0" y="3097147"/>
                </a:lnTo>
                <a:lnTo>
                  <a:pt x="0" y="0"/>
                </a:lnTo>
                <a:close/>
              </a:path>
            </a:pathLst>
          </a:custGeom>
          <a:blipFill>
            <a:blip r:embed="rId2"/>
            <a:stretch>
              <a:fillRect l="0" t="-304" r="0" b="-304"/>
            </a:stretch>
          </a:blipFill>
        </p:spPr>
      </p:sp>
      <p:sp>
        <p:nvSpPr>
          <p:cNvPr name="Freeform 3" id="3"/>
          <p:cNvSpPr/>
          <p:nvPr/>
        </p:nvSpPr>
        <p:spPr>
          <a:xfrm flipH="false" flipV="false" rot="0">
            <a:off x="983671" y="9095505"/>
            <a:ext cx="1987200" cy="671730"/>
          </a:xfrm>
          <a:custGeom>
            <a:avLst/>
            <a:gdLst/>
            <a:ahLst/>
            <a:cxnLst/>
            <a:rect r="r" b="b" t="t" l="l"/>
            <a:pathLst>
              <a:path h="671730" w="1987200">
                <a:moveTo>
                  <a:pt x="0" y="0"/>
                </a:moveTo>
                <a:lnTo>
                  <a:pt x="1987201" y="0"/>
                </a:lnTo>
                <a:lnTo>
                  <a:pt x="1987201" y="671730"/>
                </a:lnTo>
                <a:lnTo>
                  <a:pt x="0" y="671730"/>
                </a:lnTo>
                <a:lnTo>
                  <a:pt x="0" y="0"/>
                </a:lnTo>
                <a:close/>
              </a:path>
            </a:pathLst>
          </a:custGeom>
          <a:blipFill>
            <a:blip r:embed="rId3"/>
            <a:stretch>
              <a:fillRect l="0" t="-471" r="0" b="-471"/>
            </a:stretch>
          </a:blipFill>
        </p:spPr>
      </p:sp>
      <p:grpSp>
        <p:nvGrpSpPr>
          <p:cNvPr name="Group 4" id="4"/>
          <p:cNvGrpSpPr/>
          <p:nvPr/>
        </p:nvGrpSpPr>
        <p:grpSpPr>
          <a:xfrm rot="0">
            <a:off x="0" y="3"/>
            <a:ext cx="18288000" cy="6618874"/>
            <a:chOff x="0" y="0"/>
            <a:chExt cx="24384000" cy="8825166"/>
          </a:xfrm>
        </p:grpSpPr>
        <p:sp>
          <p:nvSpPr>
            <p:cNvPr name="Freeform 5" id="5"/>
            <p:cNvSpPr/>
            <p:nvPr/>
          </p:nvSpPr>
          <p:spPr>
            <a:xfrm flipH="false" flipV="false" rot="0">
              <a:off x="0" y="0"/>
              <a:ext cx="24384000" cy="8825103"/>
            </a:xfrm>
            <a:custGeom>
              <a:avLst/>
              <a:gdLst/>
              <a:ahLst/>
              <a:cxnLst/>
              <a:rect r="r" b="b" t="t" l="l"/>
              <a:pathLst>
                <a:path h="8825103" w="24384000">
                  <a:moveTo>
                    <a:pt x="0" y="0"/>
                  </a:moveTo>
                  <a:lnTo>
                    <a:pt x="24384000" y="0"/>
                  </a:lnTo>
                  <a:lnTo>
                    <a:pt x="24384000" y="8825103"/>
                  </a:lnTo>
                  <a:lnTo>
                    <a:pt x="0" y="8825103"/>
                  </a:lnTo>
                  <a:close/>
                </a:path>
              </a:pathLst>
            </a:custGeom>
            <a:solidFill>
              <a:srgbClr val="FFC10D"/>
            </a:solidFill>
          </p:spPr>
        </p:sp>
      </p:grpSp>
      <p:grpSp>
        <p:nvGrpSpPr>
          <p:cNvPr name="Group 6" id="6"/>
          <p:cNvGrpSpPr/>
          <p:nvPr/>
        </p:nvGrpSpPr>
        <p:grpSpPr>
          <a:xfrm rot="0">
            <a:off x="894696" y="827943"/>
            <a:ext cx="16498608" cy="6927824"/>
            <a:chOff x="0" y="0"/>
            <a:chExt cx="21998144" cy="9237098"/>
          </a:xfrm>
        </p:grpSpPr>
        <p:sp>
          <p:nvSpPr>
            <p:cNvPr name="Freeform 7" id="7"/>
            <p:cNvSpPr/>
            <p:nvPr/>
          </p:nvSpPr>
          <p:spPr>
            <a:xfrm flipH="false" flipV="false" rot="0">
              <a:off x="0" y="0"/>
              <a:ext cx="21998178" cy="9237091"/>
            </a:xfrm>
            <a:custGeom>
              <a:avLst/>
              <a:gdLst/>
              <a:ahLst/>
              <a:cxnLst/>
              <a:rect r="r" b="b" t="t" l="l"/>
              <a:pathLst>
                <a:path h="9237091" w="21998178">
                  <a:moveTo>
                    <a:pt x="0" y="0"/>
                  </a:moveTo>
                  <a:lnTo>
                    <a:pt x="21998178" y="0"/>
                  </a:lnTo>
                  <a:lnTo>
                    <a:pt x="21998178" y="9237091"/>
                  </a:lnTo>
                  <a:lnTo>
                    <a:pt x="0" y="9237091"/>
                  </a:lnTo>
                  <a:close/>
                </a:path>
              </a:pathLst>
            </a:custGeom>
            <a:solidFill>
              <a:srgbClr val="FFFFFF"/>
            </a:solidFill>
          </p:spPr>
        </p:sp>
      </p:grpSp>
      <p:sp>
        <p:nvSpPr>
          <p:cNvPr name="TextBox 8" id="8"/>
          <p:cNvSpPr txBox="true"/>
          <p:nvPr/>
        </p:nvSpPr>
        <p:spPr>
          <a:xfrm rot="0">
            <a:off x="2377440" y="2643920"/>
            <a:ext cx="13533120" cy="3627888"/>
          </a:xfrm>
          <a:prstGeom prst="rect">
            <a:avLst/>
          </a:prstGeom>
        </p:spPr>
        <p:txBody>
          <a:bodyPr anchor="t" rtlCol="false" tIns="0" lIns="0" bIns="0" rIns="0">
            <a:spAutoFit/>
          </a:bodyPr>
          <a:lstStyle/>
          <a:p>
            <a:pPr algn="ctr">
              <a:lnSpc>
                <a:spcPts val="11664"/>
              </a:lnSpc>
            </a:pPr>
            <a:r>
              <a:rPr lang="en-US" sz="10800" spc="-64">
                <a:solidFill>
                  <a:srgbClr val="0053A6"/>
                </a:solidFill>
                <a:latin typeface="Glacial Indifference Bold"/>
              </a:rPr>
              <a:t>SpeakRite</a:t>
            </a:r>
            <a:r>
              <a:rPr lang="en-US" sz="10800" spc="-64">
                <a:solidFill>
                  <a:srgbClr val="000000"/>
                </a:solidFill>
                <a:latin typeface="Glacial Indifference"/>
              </a:rPr>
              <a:t> </a:t>
            </a:r>
          </a:p>
          <a:p>
            <a:pPr algn="ctr">
              <a:lnSpc>
                <a:spcPts val="8424"/>
              </a:lnSpc>
            </a:pPr>
            <a:r>
              <a:rPr lang="en-US" sz="7800" spc="-47">
                <a:solidFill>
                  <a:srgbClr val="000000"/>
                </a:solidFill>
                <a:latin typeface="Glacial Indifference"/>
              </a:rPr>
              <a:t>English Improvement Coach for Indian Accented Tones</a:t>
            </a:r>
          </a:p>
        </p:txBody>
      </p:sp>
      <p:sp>
        <p:nvSpPr>
          <p:cNvPr name="TextBox 9" id="9"/>
          <p:cNvSpPr txBox="true"/>
          <p:nvPr/>
        </p:nvSpPr>
        <p:spPr>
          <a:xfrm rot="0">
            <a:off x="2377440" y="7803391"/>
            <a:ext cx="13533120" cy="493014"/>
          </a:xfrm>
          <a:prstGeom prst="rect">
            <a:avLst/>
          </a:prstGeom>
        </p:spPr>
        <p:txBody>
          <a:bodyPr anchor="t" rtlCol="false" tIns="0" lIns="0" bIns="0" rIns="0">
            <a:spAutoFit/>
          </a:bodyPr>
          <a:lstStyle/>
          <a:p>
            <a:pPr algn="ctr">
              <a:lnSpc>
                <a:spcPts val="3888"/>
              </a:lnSpc>
            </a:pPr>
            <a:r>
              <a:rPr lang="en-US" sz="3600" spc="33">
                <a:solidFill>
                  <a:srgbClr val="898989"/>
                </a:solidFill>
                <a:latin typeface="Glacial Indifference"/>
              </a:rPr>
              <a:t>Enhancing Communication Skills for Indian Speakers</a:t>
            </a:r>
          </a:p>
        </p:txBody>
      </p:sp>
      <p:sp>
        <p:nvSpPr>
          <p:cNvPr name="AutoShape 10" id="10"/>
          <p:cNvSpPr/>
          <p:nvPr/>
        </p:nvSpPr>
        <p:spPr>
          <a:xfrm flipH="true">
            <a:off x="894696" y="7303776"/>
            <a:ext cx="16498608" cy="0"/>
          </a:xfrm>
          <a:prstGeom prst="line">
            <a:avLst/>
          </a:prstGeom>
          <a:ln cap="rnd" w="76200">
            <a:solidFill>
              <a:srgbClr val="FFC10D"/>
            </a:solidFill>
            <a:prstDash val="solid"/>
            <a:headEnd type="none" len="sm" w="sm"/>
            <a:tailEnd type="none" len="sm" w="sm"/>
          </a:ln>
        </p:spPr>
      </p:sp>
      <p:sp>
        <p:nvSpPr>
          <p:cNvPr name="TextBox 11" id="11"/>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68737" y="9095505"/>
            <a:ext cx="1987200" cy="671730"/>
          </a:xfrm>
          <a:custGeom>
            <a:avLst/>
            <a:gdLst/>
            <a:ahLst/>
            <a:cxnLst/>
            <a:rect r="r" b="b" t="t" l="l"/>
            <a:pathLst>
              <a:path h="671730" w="1987200">
                <a:moveTo>
                  <a:pt x="0" y="0"/>
                </a:moveTo>
                <a:lnTo>
                  <a:pt x="1987200" y="0"/>
                </a:lnTo>
                <a:lnTo>
                  <a:pt x="1987200" y="671730"/>
                </a:lnTo>
                <a:lnTo>
                  <a:pt x="0" y="671730"/>
                </a:lnTo>
                <a:lnTo>
                  <a:pt x="0" y="0"/>
                </a:lnTo>
                <a:close/>
              </a:path>
            </a:pathLst>
          </a:custGeom>
          <a:blipFill>
            <a:blip r:embed="rId2"/>
            <a:stretch>
              <a:fillRect l="0" t="-471" r="0" b="-471"/>
            </a:stretch>
          </a:blipFill>
        </p:spPr>
      </p:sp>
      <p:sp>
        <p:nvSpPr>
          <p:cNvPr name="Freeform 3" id="3"/>
          <p:cNvSpPr/>
          <p:nvPr/>
        </p:nvSpPr>
        <p:spPr>
          <a:xfrm flipH="false" flipV="false" rot="0">
            <a:off x="1079574" y="2424538"/>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3"/>
            <a:stretch>
              <a:fillRect l="0" t="-7810" r="0" b="-7810"/>
            </a:stretch>
          </a:blipFill>
        </p:spPr>
      </p:sp>
      <p:sp>
        <p:nvSpPr>
          <p:cNvPr name="TextBox 4" id="4"/>
          <p:cNvSpPr txBox="true"/>
          <p:nvPr/>
        </p:nvSpPr>
        <p:spPr>
          <a:xfrm rot="0">
            <a:off x="1060177" y="1282531"/>
            <a:ext cx="16199123" cy="853440"/>
          </a:xfrm>
          <a:prstGeom prst="rect">
            <a:avLst/>
          </a:prstGeom>
        </p:spPr>
        <p:txBody>
          <a:bodyPr anchor="t" rtlCol="false" tIns="0" lIns="0" bIns="0" rIns="0">
            <a:spAutoFit/>
          </a:bodyPr>
          <a:lstStyle/>
          <a:p>
            <a:pPr algn="l">
              <a:lnSpc>
                <a:spcPts val="6480"/>
              </a:lnSpc>
            </a:pPr>
            <a:r>
              <a:rPr lang="en-US" sz="6000">
                <a:solidFill>
                  <a:srgbClr val="0053A6"/>
                </a:solidFill>
                <a:latin typeface="Glacial Indifference Bold"/>
              </a:rPr>
              <a:t>Concepts Used</a:t>
            </a:r>
          </a:p>
        </p:txBody>
      </p:sp>
      <p:sp>
        <p:nvSpPr>
          <p:cNvPr name="TextBox 5" id="5"/>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grpSp>
        <p:nvGrpSpPr>
          <p:cNvPr name="Group 6" id="6"/>
          <p:cNvGrpSpPr/>
          <p:nvPr/>
        </p:nvGrpSpPr>
        <p:grpSpPr>
          <a:xfrm rot="0">
            <a:off x="1079574" y="3053050"/>
            <a:ext cx="3086100" cy="1652099"/>
            <a:chOff x="0" y="0"/>
            <a:chExt cx="4114800" cy="2202799"/>
          </a:xfrm>
        </p:grpSpPr>
        <p:grpSp>
          <p:nvGrpSpPr>
            <p:cNvPr name="Group 7" id="7"/>
            <p:cNvGrpSpPr/>
            <p:nvPr/>
          </p:nvGrpSpPr>
          <p:grpSpPr>
            <a:xfrm rot="0">
              <a:off x="0" y="0"/>
              <a:ext cx="4114800" cy="2202799"/>
              <a:chOff x="0" y="0"/>
              <a:chExt cx="812800" cy="435121"/>
            </a:xfrm>
          </p:grpSpPr>
          <p:sp>
            <p:nvSpPr>
              <p:cNvPr name="Freeform 8" id="8"/>
              <p:cNvSpPr/>
              <p:nvPr/>
            </p:nvSpPr>
            <p:spPr>
              <a:xfrm flipH="false" flipV="false" rot="0">
                <a:off x="0" y="0"/>
                <a:ext cx="812800" cy="435121"/>
              </a:xfrm>
              <a:custGeom>
                <a:avLst/>
                <a:gdLst/>
                <a:ahLst/>
                <a:cxnLst/>
                <a:rect r="r" b="b" t="t" l="l"/>
                <a:pathLst>
                  <a:path h="435121" w="812800">
                    <a:moveTo>
                      <a:pt x="127941" y="0"/>
                    </a:moveTo>
                    <a:lnTo>
                      <a:pt x="684859" y="0"/>
                    </a:lnTo>
                    <a:cubicBezTo>
                      <a:pt x="718791" y="0"/>
                      <a:pt x="751333" y="13479"/>
                      <a:pt x="775327" y="37473"/>
                    </a:cubicBezTo>
                    <a:cubicBezTo>
                      <a:pt x="799321" y="61467"/>
                      <a:pt x="812800" y="94009"/>
                      <a:pt x="812800" y="127941"/>
                    </a:cubicBezTo>
                    <a:lnTo>
                      <a:pt x="812800" y="307180"/>
                    </a:lnTo>
                    <a:cubicBezTo>
                      <a:pt x="812800" y="341112"/>
                      <a:pt x="799321" y="373654"/>
                      <a:pt x="775327" y="397648"/>
                    </a:cubicBezTo>
                    <a:cubicBezTo>
                      <a:pt x="751333" y="421641"/>
                      <a:pt x="718791" y="435121"/>
                      <a:pt x="684859" y="435121"/>
                    </a:cubicBezTo>
                    <a:lnTo>
                      <a:pt x="127941" y="435121"/>
                    </a:lnTo>
                    <a:cubicBezTo>
                      <a:pt x="94009" y="435121"/>
                      <a:pt x="61467" y="421641"/>
                      <a:pt x="37473" y="397648"/>
                    </a:cubicBezTo>
                    <a:cubicBezTo>
                      <a:pt x="13479" y="373654"/>
                      <a:pt x="0" y="341112"/>
                      <a:pt x="0" y="307180"/>
                    </a:cubicBezTo>
                    <a:lnTo>
                      <a:pt x="0" y="127941"/>
                    </a:lnTo>
                    <a:cubicBezTo>
                      <a:pt x="0" y="94009"/>
                      <a:pt x="13479" y="61467"/>
                      <a:pt x="37473" y="37473"/>
                    </a:cubicBezTo>
                    <a:cubicBezTo>
                      <a:pt x="61467" y="13479"/>
                      <a:pt x="94009" y="0"/>
                      <a:pt x="127941" y="0"/>
                    </a:cubicBezTo>
                    <a:close/>
                  </a:path>
                </a:pathLst>
              </a:custGeom>
              <a:solidFill>
                <a:srgbClr val="0053A6"/>
              </a:solidFill>
            </p:spPr>
          </p:sp>
          <p:sp>
            <p:nvSpPr>
              <p:cNvPr name="TextBox 9" id="9"/>
              <p:cNvSpPr txBox="true"/>
              <p:nvPr/>
            </p:nvSpPr>
            <p:spPr>
              <a:xfrm>
                <a:off x="0" y="0"/>
                <a:ext cx="812800" cy="435121"/>
              </a:xfrm>
              <a:prstGeom prst="rect">
                <a:avLst/>
              </a:prstGeom>
            </p:spPr>
            <p:txBody>
              <a:bodyPr anchor="ctr" rtlCol="false" tIns="50800" lIns="50800" bIns="50800" rIns="50800"/>
              <a:lstStyle/>
              <a:p>
                <a:pPr algn="ctr">
                  <a:lnSpc>
                    <a:spcPts val="2160"/>
                  </a:lnSpc>
                </a:pPr>
              </a:p>
            </p:txBody>
          </p:sp>
        </p:grpSp>
        <p:sp>
          <p:nvSpPr>
            <p:cNvPr name="TextBox 10" id="10"/>
            <p:cNvSpPr txBox="true"/>
            <p:nvPr/>
          </p:nvSpPr>
          <p:spPr>
            <a:xfrm rot="0">
              <a:off x="240306" y="590742"/>
              <a:ext cx="3634188" cy="1101725"/>
            </a:xfrm>
            <a:prstGeom prst="rect">
              <a:avLst/>
            </a:prstGeom>
          </p:spPr>
          <p:txBody>
            <a:bodyPr anchor="t" rtlCol="false" tIns="0" lIns="0" bIns="0" rIns="0">
              <a:spAutoFit/>
            </a:bodyPr>
            <a:lstStyle/>
            <a:p>
              <a:pPr algn="ctr">
                <a:lnSpc>
                  <a:spcPts val="3240"/>
                </a:lnSpc>
              </a:pPr>
              <a:r>
                <a:rPr lang="en-US" sz="2700" spc="25">
                  <a:solidFill>
                    <a:srgbClr val="FFFFFF"/>
                  </a:solidFill>
                  <a:latin typeface="Glacial Indifference"/>
                </a:rPr>
                <a:t>Data Analysis and Visualization</a:t>
              </a:r>
            </a:p>
          </p:txBody>
        </p:sp>
      </p:grpSp>
      <p:grpSp>
        <p:nvGrpSpPr>
          <p:cNvPr name="Group 11" id="11"/>
          <p:cNvGrpSpPr/>
          <p:nvPr/>
        </p:nvGrpSpPr>
        <p:grpSpPr>
          <a:xfrm rot="0">
            <a:off x="5390347" y="6848274"/>
            <a:ext cx="3086100" cy="1652099"/>
            <a:chOff x="0" y="0"/>
            <a:chExt cx="4114800" cy="2202799"/>
          </a:xfrm>
        </p:grpSpPr>
        <p:grpSp>
          <p:nvGrpSpPr>
            <p:cNvPr name="Group 12" id="12"/>
            <p:cNvGrpSpPr/>
            <p:nvPr/>
          </p:nvGrpSpPr>
          <p:grpSpPr>
            <a:xfrm rot="0">
              <a:off x="0" y="0"/>
              <a:ext cx="4114800" cy="2202799"/>
              <a:chOff x="0" y="0"/>
              <a:chExt cx="812800" cy="435121"/>
            </a:xfrm>
          </p:grpSpPr>
          <p:sp>
            <p:nvSpPr>
              <p:cNvPr name="Freeform 13" id="13"/>
              <p:cNvSpPr/>
              <p:nvPr/>
            </p:nvSpPr>
            <p:spPr>
              <a:xfrm flipH="false" flipV="false" rot="0">
                <a:off x="0" y="0"/>
                <a:ext cx="812800" cy="435121"/>
              </a:xfrm>
              <a:custGeom>
                <a:avLst/>
                <a:gdLst/>
                <a:ahLst/>
                <a:cxnLst/>
                <a:rect r="r" b="b" t="t" l="l"/>
                <a:pathLst>
                  <a:path h="435121" w="812800">
                    <a:moveTo>
                      <a:pt x="127941" y="0"/>
                    </a:moveTo>
                    <a:lnTo>
                      <a:pt x="684859" y="0"/>
                    </a:lnTo>
                    <a:cubicBezTo>
                      <a:pt x="718791" y="0"/>
                      <a:pt x="751333" y="13479"/>
                      <a:pt x="775327" y="37473"/>
                    </a:cubicBezTo>
                    <a:cubicBezTo>
                      <a:pt x="799321" y="61467"/>
                      <a:pt x="812800" y="94009"/>
                      <a:pt x="812800" y="127941"/>
                    </a:cubicBezTo>
                    <a:lnTo>
                      <a:pt x="812800" y="307180"/>
                    </a:lnTo>
                    <a:cubicBezTo>
                      <a:pt x="812800" y="341112"/>
                      <a:pt x="799321" y="373654"/>
                      <a:pt x="775327" y="397648"/>
                    </a:cubicBezTo>
                    <a:cubicBezTo>
                      <a:pt x="751333" y="421641"/>
                      <a:pt x="718791" y="435121"/>
                      <a:pt x="684859" y="435121"/>
                    </a:cubicBezTo>
                    <a:lnTo>
                      <a:pt x="127941" y="435121"/>
                    </a:lnTo>
                    <a:cubicBezTo>
                      <a:pt x="94009" y="435121"/>
                      <a:pt x="61467" y="421641"/>
                      <a:pt x="37473" y="397648"/>
                    </a:cubicBezTo>
                    <a:cubicBezTo>
                      <a:pt x="13479" y="373654"/>
                      <a:pt x="0" y="341112"/>
                      <a:pt x="0" y="307180"/>
                    </a:cubicBezTo>
                    <a:lnTo>
                      <a:pt x="0" y="127941"/>
                    </a:lnTo>
                    <a:cubicBezTo>
                      <a:pt x="0" y="94009"/>
                      <a:pt x="13479" y="61467"/>
                      <a:pt x="37473" y="37473"/>
                    </a:cubicBezTo>
                    <a:cubicBezTo>
                      <a:pt x="61467" y="13479"/>
                      <a:pt x="94009" y="0"/>
                      <a:pt x="127941" y="0"/>
                    </a:cubicBezTo>
                    <a:close/>
                  </a:path>
                </a:pathLst>
              </a:custGeom>
              <a:solidFill>
                <a:srgbClr val="0053A6"/>
              </a:solidFill>
            </p:spPr>
          </p:sp>
          <p:sp>
            <p:nvSpPr>
              <p:cNvPr name="TextBox 14" id="14"/>
              <p:cNvSpPr txBox="true"/>
              <p:nvPr/>
            </p:nvSpPr>
            <p:spPr>
              <a:xfrm>
                <a:off x="0" y="0"/>
                <a:ext cx="812800" cy="435121"/>
              </a:xfrm>
              <a:prstGeom prst="rect">
                <a:avLst/>
              </a:prstGeom>
            </p:spPr>
            <p:txBody>
              <a:bodyPr anchor="ctr" rtlCol="false" tIns="50800" lIns="50800" bIns="50800" rIns="50800"/>
              <a:lstStyle/>
              <a:p>
                <a:pPr algn="ctr">
                  <a:lnSpc>
                    <a:spcPts val="2160"/>
                  </a:lnSpc>
                </a:pPr>
              </a:p>
            </p:txBody>
          </p:sp>
        </p:grpSp>
        <p:sp>
          <p:nvSpPr>
            <p:cNvPr name="TextBox 15" id="15"/>
            <p:cNvSpPr txBox="true"/>
            <p:nvPr/>
          </p:nvSpPr>
          <p:spPr>
            <a:xfrm rot="0">
              <a:off x="240306" y="590742"/>
              <a:ext cx="3634188" cy="1101725"/>
            </a:xfrm>
            <a:prstGeom prst="rect">
              <a:avLst/>
            </a:prstGeom>
          </p:spPr>
          <p:txBody>
            <a:bodyPr anchor="t" rtlCol="false" tIns="0" lIns="0" bIns="0" rIns="0">
              <a:spAutoFit/>
            </a:bodyPr>
            <a:lstStyle/>
            <a:p>
              <a:pPr algn="ctr">
                <a:lnSpc>
                  <a:spcPts val="3240"/>
                </a:lnSpc>
              </a:pPr>
              <a:r>
                <a:rPr lang="en-US" sz="2700" spc="25">
                  <a:solidFill>
                    <a:srgbClr val="FFFFFF"/>
                  </a:solidFill>
                  <a:latin typeface="Glacial Indifference"/>
                </a:rPr>
                <a:t>Pandas Profiling - EDA</a:t>
              </a:r>
            </a:p>
          </p:txBody>
        </p:sp>
      </p:grpSp>
      <p:grpSp>
        <p:nvGrpSpPr>
          <p:cNvPr name="Group 16" id="16"/>
          <p:cNvGrpSpPr/>
          <p:nvPr/>
        </p:nvGrpSpPr>
        <p:grpSpPr>
          <a:xfrm rot="0">
            <a:off x="1079574" y="6029124"/>
            <a:ext cx="3086100" cy="2471249"/>
            <a:chOff x="0" y="0"/>
            <a:chExt cx="4114800" cy="3294999"/>
          </a:xfrm>
        </p:grpSpPr>
        <p:grpSp>
          <p:nvGrpSpPr>
            <p:cNvPr name="Group 17" id="17"/>
            <p:cNvGrpSpPr/>
            <p:nvPr/>
          </p:nvGrpSpPr>
          <p:grpSpPr>
            <a:xfrm rot="0">
              <a:off x="0" y="0"/>
              <a:ext cx="4114800" cy="3294999"/>
              <a:chOff x="0" y="0"/>
              <a:chExt cx="812800" cy="650864"/>
            </a:xfrm>
          </p:grpSpPr>
          <p:sp>
            <p:nvSpPr>
              <p:cNvPr name="Freeform 18" id="18"/>
              <p:cNvSpPr/>
              <p:nvPr/>
            </p:nvSpPr>
            <p:spPr>
              <a:xfrm flipH="false" flipV="false" rot="0">
                <a:off x="0" y="0"/>
                <a:ext cx="812800" cy="650864"/>
              </a:xfrm>
              <a:custGeom>
                <a:avLst/>
                <a:gdLst/>
                <a:ahLst/>
                <a:cxnLst/>
                <a:rect r="r" b="b" t="t" l="l"/>
                <a:pathLst>
                  <a:path h="650864" w="812800">
                    <a:moveTo>
                      <a:pt x="127941" y="0"/>
                    </a:moveTo>
                    <a:lnTo>
                      <a:pt x="684859" y="0"/>
                    </a:lnTo>
                    <a:cubicBezTo>
                      <a:pt x="718791" y="0"/>
                      <a:pt x="751333" y="13479"/>
                      <a:pt x="775327" y="37473"/>
                    </a:cubicBezTo>
                    <a:cubicBezTo>
                      <a:pt x="799321" y="61467"/>
                      <a:pt x="812800" y="94009"/>
                      <a:pt x="812800" y="127941"/>
                    </a:cubicBezTo>
                    <a:lnTo>
                      <a:pt x="812800" y="522923"/>
                    </a:lnTo>
                    <a:cubicBezTo>
                      <a:pt x="812800" y="556855"/>
                      <a:pt x="799321" y="589398"/>
                      <a:pt x="775327" y="613391"/>
                    </a:cubicBezTo>
                    <a:cubicBezTo>
                      <a:pt x="751333" y="637385"/>
                      <a:pt x="718791" y="650864"/>
                      <a:pt x="684859" y="650864"/>
                    </a:cubicBezTo>
                    <a:lnTo>
                      <a:pt x="127941" y="650864"/>
                    </a:lnTo>
                    <a:cubicBezTo>
                      <a:pt x="94009" y="650864"/>
                      <a:pt x="61467" y="637385"/>
                      <a:pt x="37473" y="613391"/>
                    </a:cubicBezTo>
                    <a:cubicBezTo>
                      <a:pt x="13479" y="589398"/>
                      <a:pt x="0" y="556855"/>
                      <a:pt x="0" y="522923"/>
                    </a:cubicBezTo>
                    <a:lnTo>
                      <a:pt x="0" y="127941"/>
                    </a:lnTo>
                    <a:cubicBezTo>
                      <a:pt x="0" y="94009"/>
                      <a:pt x="13479" y="61467"/>
                      <a:pt x="37473" y="37473"/>
                    </a:cubicBezTo>
                    <a:cubicBezTo>
                      <a:pt x="61467" y="13479"/>
                      <a:pt x="94009" y="0"/>
                      <a:pt x="127941" y="0"/>
                    </a:cubicBezTo>
                    <a:close/>
                  </a:path>
                </a:pathLst>
              </a:custGeom>
              <a:solidFill>
                <a:srgbClr val="0053A6"/>
              </a:solidFill>
            </p:spPr>
          </p:sp>
          <p:sp>
            <p:nvSpPr>
              <p:cNvPr name="TextBox 19" id="19"/>
              <p:cNvSpPr txBox="true"/>
              <p:nvPr/>
            </p:nvSpPr>
            <p:spPr>
              <a:xfrm>
                <a:off x="0" y="0"/>
                <a:ext cx="812800" cy="650864"/>
              </a:xfrm>
              <a:prstGeom prst="rect">
                <a:avLst/>
              </a:prstGeom>
            </p:spPr>
            <p:txBody>
              <a:bodyPr anchor="ctr" rtlCol="false" tIns="50800" lIns="50800" bIns="50800" rIns="50800"/>
              <a:lstStyle/>
              <a:p>
                <a:pPr algn="ctr">
                  <a:lnSpc>
                    <a:spcPts val="2160"/>
                  </a:lnSpc>
                </a:pPr>
              </a:p>
            </p:txBody>
          </p:sp>
        </p:grpSp>
        <p:sp>
          <p:nvSpPr>
            <p:cNvPr name="TextBox 20" id="20"/>
            <p:cNvSpPr txBox="true"/>
            <p:nvPr/>
          </p:nvSpPr>
          <p:spPr>
            <a:xfrm rot="0">
              <a:off x="240306" y="590742"/>
              <a:ext cx="3634188" cy="2193925"/>
            </a:xfrm>
            <a:prstGeom prst="rect">
              <a:avLst/>
            </a:prstGeom>
          </p:spPr>
          <p:txBody>
            <a:bodyPr anchor="t" rtlCol="false" tIns="0" lIns="0" bIns="0" rIns="0">
              <a:spAutoFit/>
            </a:bodyPr>
            <a:lstStyle/>
            <a:p>
              <a:pPr algn="ctr">
                <a:lnSpc>
                  <a:spcPts val="3240"/>
                </a:lnSpc>
              </a:pPr>
              <a:r>
                <a:rPr lang="en-US" sz="2700" spc="25">
                  <a:solidFill>
                    <a:srgbClr val="FFFFFF"/>
                  </a:solidFill>
                  <a:latin typeface="Glacial Indifference"/>
                </a:rPr>
                <a:t>Fine-tuning of Regional Data (Filtering Regions as per Accent)</a:t>
              </a:r>
            </a:p>
          </p:txBody>
        </p:sp>
      </p:grpSp>
      <p:grpSp>
        <p:nvGrpSpPr>
          <p:cNvPr name="Group 21" id="21"/>
          <p:cNvGrpSpPr/>
          <p:nvPr/>
        </p:nvGrpSpPr>
        <p:grpSpPr>
          <a:xfrm rot="0">
            <a:off x="5390347" y="3053050"/>
            <a:ext cx="3086100" cy="2471249"/>
            <a:chOff x="0" y="0"/>
            <a:chExt cx="4114800" cy="3294999"/>
          </a:xfrm>
        </p:grpSpPr>
        <p:grpSp>
          <p:nvGrpSpPr>
            <p:cNvPr name="Group 22" id="22"/>
            <p:cNvGrpSpPr/>
            <p:nvPr/>
          </p:nvGrpSpPr>
          <p:grpSpPr>
            <a:xfrm rot="0">
              <a:off x="0" y="0"/>
              <a:ext cx="4114800" cy="3294999"/>
              <a:chOff x="0" y="0"/>
              <a:chExt cx="812800" cy="650864"/>
            </a:xfrm>
          </p:grpSpPr>
          <p:sp>
            <p:nvSpPr>
              <p:cNvPr name="Freeform 23" id="23"/>
              <p:cNvSpPr/>
              <p:nvPr/>
            </p:nvSpPr>
            <p:spPr>
              <a:xfrm flipH="false" flipV="false" rot="0">
                <a:off x="0" y="0"/>
                <a:ext cx="812800" cy="650864"/>
              </a:xfrm>
              <a:custGeom>
                <a:avLst/>
                <a:gdLst/>
                <a:ahLst/>
                <a:cxnLst/>
                <a:rect r="r" b="b" t="t" l="l"/>
                <a:pathLst>
                  <a:path h="650864" w="812800">
                    <a:moveTo>
                      <a:pt x="127941" y="0"/>
                    </a:moveTo>
                    <a:lnTo>
                      <a:pt x="684859" y="0"/>
                    </a:lnTo>
                    <a:cubicBezTo>
                      <a:pt x="718791" y="0"/>
                      <a:pt x="751333" y="13479"/>
                      <a:pt x="775327" y="37473"/>
                    </a:cubicBezTo>
                    <a:cubicBezTo>
                      <a:pt x="799321" y="61467"/>
                      <a:pt x="812800" y="94009"/>
                      <a:pt x="812800" y="127941"/>
                    </a:cubicBezTo>
                    <a:lnTo>
                      <a:pt x="812800" y="522923"/>
                    </a:lnTo>
                    <a:cubicBezTo>
                      <a:pt x="812800" y="556855"/>
                      <a:pt x="799321" y="589398"/>
                      <a:pt x="775327" y="613391"/>
                    </a:cubicBezTo>
                    <a:cubicBezTo>
                      <a:pt x="751333" y="637385"/>
                      <a:pt x="718791" y="650864"/>
                      <a:pt x="684859" y="650864"/>
                    </a:cubicBezTo>
                    <a:lnTo>
                      <a:pt x="127941" y="650864"/>
                    </a:lnTo>
                    <a:cubicBezTo>
                      <a:pt x="94009" y="650864"/>
                      <a:pt x="61467" y="637385"/>
                      <a:pt x="37473" y="613391"/>
                    </a:cubicBezTo>
                    <a:cubicBezTo>
                      <a:pt x="13479" y="589398"/>
                      <a:pt x="0" y="556855"/>
                      <a:pt x="0" y="522923"/>
                    </a:cubicBezTo>
                    <a:lnTo>
                      <a:pt x="0" y="127941"/>
                    </a:lnTo>
                    <a:cubicBezTo>
                      <a:pt x="0" y="94009"/>
                      <a:pt x="13479" y="61467"/>
                      <a:pt x="37473" y="37473"/>
                    </a:cubicBezTo>
                    <a:cubicBezTo>
                      <a:pt x="61467" y="13479"/>
                      <a:pt x="94009" y="0"/>
                      <a:pt x="127941" y="0"/>
                    </a:cubicBezTo>
                    <a:close/>
                  </a:path>
                </a:pathLst>
              </a:custGeom>
              <a:solidFill>
                <a:srgbClr val="0053A6"/>
              </a:solidFill>
            </p:spPr>
          </p:sp>
          <p:sp>
            <p:nvSpPr>
              <p:cNvPr name="TextBox 24" id="24"/>
              <p:cNvSpPr txBox="true"/>
              <p:nvPr/>
            </p:nvSpPr>
            <p:spPr>
              <a:xfrm>
                <a:off x="0" y="0"/>
                <a:ext cx="812800" cy="650864"/>
              </a:xfrm>
              <a:prstGeom prst="rect">
                <a:avLst/>
              </a:prstGeom>
            </p:spPr>
            <p:txBody>
              <a:bodyPr anchor="ctr" rtlCol="false" tIns="50800" lIns="50800" bIns="50800" rIns="50800"/>
              <a:lstStyle/>
              <a:p>
                <a:pPr algn="ctr">
                  <a:lnSpc>
                    <a:spcPts val="2160"/>
                  </a:lnSpc>
                </a:pPr>
              </a:p>
            </p:txBody>
          </p:sp>
        </p:grpSp>
        <p:sp>
          <p:nvSpPr>
            <p:cNvPr name="TextBox 25" id="25"/>
            <p:cNvSpPr txBox="true"/>
            <p:nvPr/>
          </p:nvSpPr>
          <p:spPr>
            <a:xfrm rot="0">
              <a:off x="240306" y="590742"/>
              <a:ext cx="3634188" cy="2193925"/>
            </a:xfrm>
            <a:prstGeom prst="rect">
              <a:avLst/>
            </a:prstGeom>
          </p:spPr>
          <p:txBody>
            <a:bodyPr anchor="t" rtlCol="false" tIns="0" lIns="0" bIns="0" rIns="0">
              <a:spAutoFit/>
            </a:bodyPr>
            <a:lstStyle/>
            <a:p>
              <a:pPr algn="ctr">
                <a:lnSpc>
                  <a:spcPts val="3240"/>
                </a:lnSpc>
              </a:pPr>
              <a:r>
                <a:rPr lang="en-US" sz="2700" spc="25">
                  <a:solidFill>
                    <a:srgbClr val="FFFFFF"/>
                  </a:solidFill>
                  <a:latin typeface="Glacial Indifference"/>
                </a:rPr>
                <a:t>Training a Custom ASR using Transformers and OpenAI Whisper</a:t>
              </a:r>
            </a:p>
          </p:txBody>
        </p:sp>
      </p:grpSp>
      <p:grpSp>
        <p:nvGrpSpPr>
          <p:cNvPr name="Group 26" id="26"/>
          <p:cNvGrpSpPr/>
          <p:nvPr/>
        </p:nvGrpSpPr>
        <p:grpSpPr>
          <a:xfrm rot="0">
            <a:off x="9705172" y="3053050"/>
            <a:ext cx="3086100" cy="2061674"/>
            <a:chOff x="0" y="0"/>
            <a:chExt cx="4114800" cy="2748899"/>
          </a:xfrm>
        </p:grpSpPr>
        <p:grpSp>
          <p:nvGrpSpPr>
            <p:cNvPr name="Group 27" id="27"/>
            <p:cNvGrpSpPr/>
            <p:nvPr/>
          </p:nvGrpSpPr>
          <p:grpSpPr>
            <a:xfrm rot="0">
              <a:off x="0" y="0"/>
              <a:ext cx="4114800" cy="2748899"/>
              <a:chOff x="0" y="0"/>
              <a:chExt cx="812800" cy="542992"/>
            </a:xfrm>
          </p:grpSpPr>
          <p:sp>
            <p:nvSpPr>
              <p:cNvPr name="Freeform 28" id="28"/>
              <p:cNvSpPr/>
              <p:nvPr/>
            </p:nvSpPr>
            <p:spPr>
              <a:xfrm flipH="false" flipV="false" rot="0">
                <a:off x="0" y="0"/>
                <a:ext cx="812800" cy="542992"/>
              </a:xfrm>
              <a:custGeom>
                <a:avLst/>
                <a:gdLst/>
                <a:ahLst/>
                <a:cxnLst/>
                <a:rect r="r" b="b" t="t" l="l"/>
                <a:pathLst>
                  <a:path h="542992" w="812800">
                    <a:moveTo>
                      <a:pt x="127941" y="0"/>
                    </a:moveTo>
                    <a:lnTo>
                      <a:pt x="684859" y="0"/>
                    </a:lnTo>
                    <a:cubicBezTo>
                      <a:pt x="718791" y="0"/>
                      <a:pt x="751333" y="13479"/>
                      <a:pt x="775327" y="37473"/>
                    </a:cubicBezTo>
                    <a:cubicBezTo>
                      <a:pt x="799321" y="61467"/>
                      <a:pt x="812800" y="94009"/>
                      <a:pt x="812800" y="127941"/>
                    </a:cubicBezTo>
                    <a:lnTo>
                      <a:pt x="812800" y="415052"/>
                    </a:lnTo>
                    <a:cubicBezTo>
                      <a:pt x="812800" y="448984"/>
                      <a:pt x="799321" y="481526"/>
                      <a:pt x="775327" y="505519"/>
                    </a:cubicBezTo>
                    <a:cubicBezTo>
                      <a:pt x="751333" y="529513"/>
                      <a:pt x="718791" y="542992"/>
                      <a:pt x="684859" y="542992"/>
                    </a:cubicBezTo>
                    <a:lnTo>
                      <a:pt x="127941" y="542992"/>
                    </a:lnTo>
                    <a:cubicBezTo>
                      <a:pt x="94009" y="542992"/>
                      <a:pt x="61467" y="529513"/>
                      <a:pt x="37473" y="505519"/>
                    </a:cubicBezTo>
                    <a:cubicBezTo>
                      <a:pt x="13479" y="481526"/>
                      <a:pt x="0" y="448984"/>
                      <a:pt x="0" y="415052"/>
                    </a:cubicBezTo>
                    <a:lnTo>
                      <a:pt x="0" y="127941"/>
                    </a:lnTo>
                    <a:cubicBezTo>
                      <a:pt x="0" y="94009"/>
                      <a:pt x="13479" y="61467"/>
                      <a:pt x="37473" y="37473"/>
                    </a:cubicBezTo>
                    <a:cubicBezTo>
                      <a:pt x="61467" y="13479"/>
                      <a:pt x="94009" y="0"/>
                      <a:pt x="127941" y="0"/>
                    </a:cubicBezTo>
                    <a:close/>
                  </a:path>
                </a:pathLst>
              </a:custGeom>
              <a:solidFill>
                <a:srgbClr val="0053A6"/>
              </a:solidFill>
            </p:spPr>
          </p:sp>
          <p:sp>
            <p:nvSpPr>
              <p:cNvPr name="TextBox 29" id="29"/>
              <p:cNvSpPr txBox="true"/>
              <p:nvPr/>
            </p:nvSpPr>
            <p:spPr>
              <a:xfrm>
                <a:off x="0" y="0"/>
                <a:ext cx="812800" cy="542992"/>
              </a:xfrm>
              <a:prstGeom prst="rect">
                <a:avLst/>
              </a:prstGeom>
            </p:spPr>
            <p:txBody>
              <a:bodyPr anchor="ctr" rtlCol="false" tIns="50800" lIns="50800" bIns="50800" rIns="50800"/>
              <a:lstStyle/>
              <a:p>
                <a:pPr algn="ctr">
                  <a:lnSpc>
                    <a:spcPts val="2160"/>
                  </a:lnSpc>
                </a:pPr>
              </a:p>
            </p:txBody>
          </p:sp>
        </p:grpSp>
        <p:sp>
          <p:nvSpPr>
            <p:cNvPr name="TextBox 30" id="30"/>
            <p:cNvSpPr txBox="true"/>
            <p:nvPr/>
          </p:nvSpPr>
          <p:spPr>
            <a:xfrm rot="0">
              <a:off x="240306" y="590742"/>
              <a:ext cx="3634188" cy="1647825"/>
            </a:xfrm>
            <a:prstGeom prst="rect">
              <a:avLst/>
            </a:prstGeom>
          </p:spPr>
          <p:txBody>
            <a:bodyPr anchor="t" rtlCol="false" tIns="0" lIns="0" bIns="0" rIns="0">
              <a:spAutoFit/>
            </a:bodyPr>
            <a:lstStyle/>
            <a:p>
              <a:pPr algn="ctr">
                <a:lnSpc>
                  <a:spcPts val="3240"/>
                </a:lnSpc>
              </a:pPr>
              <a:r>
                <a:rPr lang="en-US" sz="2700" spc="25">
                  <a:solidFill>
                    <a:srgbClr val="FFFFFF"/>
                  </a:solidFill>
                  <a:latin typeface="Glacial Indifference"/>
                </a:rPr>
                <a:t>Integration of OpenAI APIs for text improvement </a:t>
              </a:r>
            </a:p>
          </p:txBody>
        </p:sp>
      </p:grpSp>
      <p:grpSp>
        <p:nvGrpSpPr>
          <p:cNvPr name="Group 31" id="31"/>
          <p:cNvGrpSpPr/>
          <p:nvPr/>
        </p:nvGrpSpPr>
        <p:grpSpPr>
          <a:xfrm rot="0">
            <a:off x="14019997" y="3081826"/>
            <a:ext cx="3086100" cy="2061674"/>
            <a:chOff x="0" y="0"/>
            <a:chExt cx="4114800" cy="2748899"/>
          </a:xfrm>
        </p:grpSpPr>
        <p:grpSp>
          <p:nvGrpSpPr>
            <p:cNvPr name="Group 32" id="32"/>
            <p:cNvGrpSpPr/>
            <p:nvPr/>
          </p:nvGrpSpPr>
          <p:grpSpPr>
            <a:xfrm rot="0">
              <a:off x="0" y="0"/>
              <a:ext cx="4114800" cy="2748899"/>
              <a:chOff x="0" y="0"/>
              <a:chExt cx="812800" cy="542992"/>
            </a:xfrm>
          </p:grpSpPr>
          <p:sp>
            <p:nvSpPr>
              <p:cNvPr name="Freeform 33" id="33"/>
              <p:cNvSpPr/>
              <p:nvPr/>
            </p:nvSpPr>
            <p:spPr>
              <a:xfrm flipH="false" flipV="false" rot="0">
                <a:off x="0" y="0"/>
                <a:ext cx="812800" cy="542992"/>
              </a:xfrm>
              <a:custGeom>
                <a:avLst/>
                <a:gdLst/>
                <a:ahLst/>
                <a:cxnLst/>
                <a:rect r="r" b="b" t="t" l="l"/>
                <a:pathLst>
                  <a:path h="542992" w="812800">
                    <a:moveTo>
                      <a:pt x="127941" y="0"/>
                    </a:moveTo>
                    <a:lnTo>
                      <a:pt x="684859" y="0"/>
                    </a:lnTo>
                    <a:cubicBezTo>
                      <a:pt x="718791" y="0"/>
                      <a:pt x="751333" y="13479"/>
                      <a:pt x="775327" y="37473"/>
                    </a:cubicBezTo>
                    <a:cubicBezTo>
                      <a:pt x="799321" y="61467"/>
                      <a:pt x="812800" y="94009"/>
                      <a:pt x="812800" y="127941"/>
                    </a:cubicBezTo>
                    <a:lnTo>
                      <a:pt x="812800" y="415052"/>
                    </a:lnTo>
                    <a:cubicBezTo>
                      <a:pt x="812800" y="448984"/>
                      <a:pt x="799321" y="481526"/>
                      <a:pt x="775327" y="505519"/>
                    </a:cubicBezTo>
                    <a:cubicBezTo>
                      <a:pt x="751333" y="529513"/>
                      <a:pt x="718791" y="542992"/>
                      <a:pt x="684859" y="542992"/>
                    </a:cubicBezTo>
                    <a:lnTo>
                      <a:pt x="127941" y="542992"/>
                    </a:lnTo>
                    <a:cubicBezTo>
                      <a:pt x="94009" y="542992"/>
                      <a:pt x="61467" y="529513"/>
                      <a:pt x="37473" y="505519"/>
                    </a:cubicBezTo>
                    <a:cubicBezTo>
                      <a:pt x="13479" y="481526"/>
                      <a:pt x="0" y="448984"/>
                      <a:pt x="0" y="415052"/>
                    </a:cubicBezTo>
                    <a:lnTo>
                      <a:pt x="0" y="127941"/>
                    </a:lnTo>
                    <a:cubicBezTo>
                      <a:pt x="0" y="94009"/>
                      <a:pt x="13479" y="61467"/>
                      <a:pt x="37473" y="37473"/>
                    </a:cubicBezTo>
                    <a:cubicBezTo>
                      <a:pt x="61467" y="13479"/>
                      <a:pt x="94009" y="0"/>
                      <a:pt x="127941" y="0"/>
                    </a:cubicBezTo>
                    <a:close/>
                  </a:path>
                </a:pathLst>
              </a:custGeom>
              <a:solidFill>
                <a:srgbClr val="0053A6"/>
              </a:solidFill>
            </p:spPr>
          </p:sp>
          <p:sp>
            <p:nvSpPr>
              <p:cNvPr name="TextBox 34" id="34"/>
              <p:cNvSpPr txBox="true"/>
              <p:nvPr/>
            </p:nvSpPr>
            <p:spPr>
              <a:xfrm>
                <a:off x="0" y="0"/>
                <a:ext cx="812800" cy="542992"/>
              </a:xfrm>
              <a:prstGeom prst="rect">
                <a:avLst/>
              </a:prstGeom>
            </p:spPr>
            <p:txBody>
              <a:bodyPr anchor="ctr" rtlCol="false" tIns="50800" lIns="50800" bIns="50800" rIns="50800"/>
              <a:lstStyle/>
              <a:p>
                <a:pPr algn="ctr">
                  <a:lnSpc>
                    <a:spcPts val="2160"/>
                  </a:lnSpc>
                </a:pPr>
              </a:p>
            </p:txBody>
          </p:sp>
        </p:grpSp>
        <p:sp>
          <p:nvSpPr>
            <p:cNvPr name="TextBox 35" id="35"/>
            <p:cNvSpPr txBox="true"/>
            <p:nvPr/>
          </p:nvSpPr>
          <p:spPr>
            <a:xfrm rot="0">
              <a:off x="240306" y="590742"/>
              <a:ext cx="3634188" cy="1647825"/>
            </a:xfrm>
            <a:prstGeom prst="rect">
              <a:avLst/>
            </a:prstGeom>
          </p:spPr>
          <p:txBody>
            <a:bodyPr anchor="t" rtlCol="false" tIns="0" lIns="0" bIns="0" rIns="0">
              <a:spAutoFit/>
            </a:bodyPr>
            <a:lstStyle/>
            <a:p>
              <a:pPr algn="ctr">
                <a:lnSpc>
                  <a:spcPts val="3240"/>
                </a:lnSpc>
              </a:pPr>
              <a:r>
                <a:rPr lang="en-US" sz="2700" spc="25">
                  <a:solidFill>
                    <a:srgbClr val="FFFFFF"/>
                  </a:solidFill>
                  <a:latin typeface="Glacial Indifference"/>
                </a:rPr>
                <a:t>Gradio - For building User Interface</a:t>
              </a:r>
            </a:p>
          </p:txBody>
        </p:sp>
      </p:grpSp>
      <p:grpSp>
        <p:nvGrpSpPr>
          <p:cNvPr name="Group 36" id="36"/>
          <p:cNvGrpSpPr/>
          <p:nvPr/>
        </p:nvGrpSpPr>
        <p:grpSpPr>
          <a:xfrm rot="0">
            <a:off x="14019997" y="6438699"/>
            <a:ext cx="3086100" cy="2061674"/>
            <a:chOff x="0" y="0"/>
            <a:chExt cx="4114800" cy="2748899"/>
          </a:xfrm>
        </p:grpSpPr>
        <p:grpSp>
          <p:nvGrpSpPr>
            <p:cNvPr name="Group 37" id="37"/>
            <p:cNvGrpSpPr/>
            <p:nvPr/>
          </p:nvGrpSpPr>
          <p:grpSpPr>
            <a:xfrm rot="0">
              <a:off x="0" y="0"/>
              <a:ext cx="4114800" cy="2748899"/>
              <a:chOff x="0" y="0"/>
              <a:chExt cx="812800" cy="542992"/>
            </a:xfrm>
          </p:grpSpPr>
          <p:sp>
            <p:nvSpPr>
              <p:cNvPr name="Freeform 38" id="38"/>
              <p:cNvSpPr/>
              <p:nvPr/>
            </p:nvSpPr>
            <p:spPr>
              <a:xfrm flipH="false" flipV="false" rot="0">
                <a:off x="0" y="0"/>
                <a:ext cx="812800" cy="542992"/>
              </a:xfrm>
              <a:custGeom>
                <a:avLst/>
                <a:gdLst/>
                <a:ahLst/>
                <a:cxnLst/>
                <a:rect r="r" b="b" t="t" l="l"/>
                <a:pathLst>
                  <a:path h="542992" w="812800">
                    <a:moveTo>
                      <a:pt x="127941" y="0"/>
                    </a:moveTo>
                    <a:lnTo>
                      <a:pt x="684859" y="0"/>
                    </a:lnTo>
                    <a:cubicBezTo>
                      <a:pt x="718791" y="0"/>
                      <a:pt x="751333" y="13479"/>
                      <a:pt x="775327" y="37473"/>
                    </a:cubicBezTo>
                    <a:cubicBezTo>
                      <a:pt x="799321" y="61467"/>
                      <a:pt x="812800" y="94009"/>
                      <a:pt x="812800" y="127941"/>
                    </a:cubicBezTo>
                    <a:lnTo>
                      <a:pt x="812800" y="415052"/>
                    </a:lnTo>
                    <a:cubicBezTo>
                      <a:pt x="812800" y="448984"/>
                      <a:pt x="799321" y="481526"/>
                      <a:pt x="775327" y="505519"/>
                    </a:cubicBezTo>
                    <a:cubicBezTo>
                      <a:pt x="751333" y="529513"/>
                      <a:pt x="718791" y="542992"/>
                      <a:pt x="684859" y="542992"/>
                    </a:cubicBezTo>
                    <a:lnTo>
                      <a:pt x="127941" y="542992"/>
                    </a:lnTo>
                    <a:cubicBezTo>
                      <a:pt x="94009" y="542992"/>
                      <a:pt x="61467" y="529513"/>
                      <a:pt x="37473" y="505519"/>
                    </a:cubicBezTo>
                    <a:cubicBezTo>
                      <a:pt x="13479" y="481526"/>
                      <a:pt x="0" y="448984"/>
                      <a:pt x="0" y="415052"/>
                    </a:cubicBezTo>
                    <a:lnTo>
                      <a:pt x="0" y="127941"/>
                    </a:lnTo>
                    <a:cubicBezTo>
                      <a:pt x="0" y="94009"/>
                      <a:pt x="13479" y="61467"/>
                      <a:pt x="37473" y="37473"/>
                    </a:cubicBezTo>
                    <a:cubicBezTo>
                      <a:pt x="61467" y="13479"/>
                      <a:pt x="94009" y="0"/>
                      <a:pt x="127941" y="0"/>
                    </a:cubicBezTo>
                    <a:close/>
                  </a:path>
                </a:pathLst>
              </a:custGeom>
              <a:solidFill>
                <a:srgbClr val="0053A6"/>
              </a:solidFill>
            </p:spPr>
          </p:sp>
          <p:sp>
            <p:nvSpPr>
              <p:cNvPr name="TextBox 39" id="39"/>
              <p:cNvSpPr txBox="true"/>
              <p:nvPr/>
            </p:nvSpPr>
            <p:spPr>
              <a:xfrm>
                <a:off x="0" y="0"/>
                <a:ext cx="812800" cy="542992"/>
              </a:xfrm>
              <a:prstGeom prst="rect">
                <a:avLst/>
              </a:prstGeom>
            </p:spPr>
            <p:txBody>
              <a:bodyPr anchor="ctr" rtlCol="false" tIns="50800" lIns="50800" bIns="50800" rIns="50800"/>
              <a:lstStyle/>
              <a:p>
                <a:pPr algn="ctr">
                  <a:lnSpc>
                    <a:spcPts val="2160"/>
                  </a:lnSpc>
                </a:pPr>
              </a:p>
            </p:txBody>
          </p:sp>
        </p:grpSp>
        <p:sp>
          <p:nvSpPr>
            <p:cNvPr name="TextBox 40" id="40"/>
            <p:cNvSpPr txBox="true"/>
            <p:nvPr/>
          </p:nvSpPr>
          <p:spPr>
            <a:xfrm rot="0">
              <a:off x="240306" y="590742"/>
              <a:ext cx="3634188" cy="1647825"/>
            </a:xfrm>
            <a:prstGeom prst="rect">
              <a:avLst/>
            </a:prstGeom>
          </p:spPr>
          <p:txBody>
            <a:bodyPr anchor="t" rtlCol="false" tIns="0" lIns="0" bIns="0" rIns="0">
              <a:spAutoFit/>
            </a:bodyPr>
            <a:lstStyle/>
            <a:p>
              <a:pPr algn="ctr">
                <a:lnSpc>
                  <a:spcPts val="3240"/>
                </a:lnSpc>
              </a:pPr>
              <a:r>
                <a:rPr lang="en-US" sz="2700" spc="25">
                  <a:solidFill>
                    <a:srgbClr val="FFFFFF"/>
                  </a:solidFill>
                  <a:latin typeface="Glacial Indifference"/>
                </a:rPr>
                <a:t>GitHub - Version Control and Development</a:t>
              </a:r>
            </a:p>
          </p:txBody>
        </p:sp>
      </p:grpSp>
      <p:grpSp>
        <p:nvGrpSpPr>
          <p:cNvPr name="Group 41" id="41"/>
          <p:cNvGrpSpPr/>
          <p:nvPr/>
        </p:nvGrpSpPr>
        <p:grpSpPr>
          <a:xfrm rot="0">
            <a:off x="9705172" y="5619549"/>
            <a:ext cx="3314183" cy="2880824"/>
            <a:chOff x="0" y="0"/>
            <a:chExt cx="4418911" cy="3841099"/>
          </a:xfrm>
        </p:grpSpPr>
        <p:grpSp>
          <p:nvGrpSpPr>
            <p:cNvPr name="Group 42" id="42"/>
            <p:cNvGrpSpPr/>
            <p:nvPr/>
          </p:nvGrpSpPr>
          <p:grpSpPr>
            <a:xfrm rot="0">
              <a:off x="0" y="0"/>
              <a:ext cx="4418911" cy="3841099"/>
              <a:chOff x="0" y="0"/>
              <a:chExt cx="872871" cy="758736"/>
            </a:xfrm>
          </p:grpSpPr>
          <p:sp>
            <p:nvSpPr>
              <p:cNvPr name="Freeform 43" id="43"/>
              <p:cNvSpPr/>
              <p:nvPr/>
            </p:nvSpPr>
            <p:spPr>
              <a:xfrm flipH="false" flipV="false" rot="0">
                <a:off x="0" y="0"/>
                <a:ext cx="872871" cy="758736"/>
              </a:xfrm>
              <a:custGeom>
                <a:avLst/>
                <a:gdLst/>
                <a:ahLst/>
                <a:cxnLst/>
                <a:rect r="r" b="b" t="t" l="l"/>
                <a:pathLst>
                  <a:path h="758736" w="872871">
                    <a:moveTo>
                      <a:pt x="119136" y="0"/>
                    </a:moveTo>
                    <a:lnTo>
                      <a:pt x="753736" y="0"/>
                    </a:lnTo>
                    <a:cubicBezTo>
                      <a:pt x="785332" y="0"/>
                      <a:pt x="815635" y="12552"/>
                      <a:pt x="837977" y="34894"/>
                    </a:cubicBezTo>
                    <a:cubicBezTo>
                      <a:pt x="860320" y="57236"/>
                      <a:pt x="872871" y="87539"/>
                      <a:pt x="872871" y="119136"/>
                    </a:cubicBezTo>
                    <a:lnTo>
                      <a:pt x="872871" y="639600"/>
                    </a:lnTo>
                    <a:cubicBezTo>
                      <a:pt x="872871" y="705397"/>
                      <a:pt x="819532" y="758736"/>
                      <a:pt x="753736" y="758736"/>
                    </a:cubicBezTo>
                    <a:lnTo>
                      <a:pt x="119136" y="758736"/>
                    </a:lnTo>
                    <a:cubicBezTo>
                      <a:pt x="53339" y="758736"/>
                      <a:pt x="0" y="705397"/>
                      <a:pt x="0" y="639600"/>
                    </a:cubicBezTo>
                    <a:lnTo>
                      <a:pt x="0" y="119136"/>
                    </a:lnTo>
                    <a:cubicBezTo>
                      <a:pt x="0" y="53339"/>
                      <a:pt x="53339" y="0"/>
                      <a:pt x="119136" y="0"/>
                    </a:cubicBezTo>
                    <a:close/>
                  </a:path>
                </a:pathLst>
              </a:custGeom>
              <a:solidFill>
                <a:srgbClr val="0053A6"/>
              </a:solidFill>
            </p:spPr>
          </p:sp>
          <p:sp>
            <p:nvSpPr>
              <p:cNvPr name="TextBox 44" id="44"/>
              <p:cNvSpPr txBox="true"/>
              <p:nvPr/>
            </p:nvSpPr>
            <p:spPr>
              <a:xfrm>
                <a:off x="0" y="0"/>
                <a:ext cx="872871" cy="758736"/>
              </a:xfrm>
              <a:prstGeom prst="rect">
                <a:avLst/>
              </a:prstGeom>
            </p:spPr>
            <p:txBody>
              <a:bodyPr anchor="ctr" rtlCol="false" tIns="50800" lIns="50800" bIns="50800" rIns="50800"/>
              <a:lstStyle/>
              <a:p>
                <a:pPr algn="ctr">
                  <a:lnSpc>
                    <a:spcPts val="2160"/>
                  </a:lnSpc>
                </a:pPr>
              </a:p>
            </p:txBody>
          </p:sp>
        </p:grpSp>
        <p:sp>
          <p:nvSpPr>
            <p:cNvPr name="TextBox 45" id="45"/>
            <p:cNvSpPr txBox="true"/>
            <p:nvPr/>
          </p:nvSpPr>
          <p:spPr>
            <a:xfrm rot="0">
              <a:off x="258066" y="590742"/>
              <a:ext cx="3902779" cy="2740025"/>
            </a:xfrm>
            <a:prstGeom prst="rect">
              <a:avLst/>
            </a:prstGeom>
          </p:spPr>
          <p:txBody>
            <a:bodyPr anchor="t" rtlCol="false" tIns="0" lIns="0" bIns="0" rIns="0">
              <a:spAutoFit/>
            </a:bodyPr>
            <a:lstStyle/>
            <a:p>
              <a:pPr algn="ctr">
                <a:lnSpc>
                  <a:spcPts val="3240"/>
                </a:lnSpc>
              </a:pPr>
              <a:r>
                <a:rPr lang="en-US" sz="2700" spc="25">
                  <a:solidFill>
                    <a:srgbClr val="FFFFFF"/>
                  </a:solidFill>
                  <a:latin typeface="Glacial Indifference"/>
                </a:rPr>
                <a:t>Incorporating Google Text to Speech Engine for Audio Outputs in different accents.</a:t>
              </a: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79574" y="2424538"/>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2"/>
            <a:stretch>
              <a:fillRect l="0" t="-7810" r="0" b="-7810"/>
            </a:stretch>
          </a:blipFill>
        </p:spPr>
      </p:sp>
      <p:sp>
        <p:nvSpPr>
          <p:cNvPr name="TextBox 3" id="3"/>
          <p:cNvSpPr txBox="true"/>
          <p:nvPr/>
        </p:nvSpPr>
        <p:spPr>
          <a:xfrm rot="0">
            <a:off x="1060177" y="1282531"/>
            <a:ext cx="16199123" cy="853440"/>
          </a:xfrm>
          <a:prstGeom prst="rect">
            <a:avLst/>
          </a:prstGeom>
        </p:spPr>
        <p:txBody>
          <a:bodyPr anchor="t" rtlCol="false" tIns="0" lIns="0" bIns="0" rIns="0">
            <a:spAutoFit/>
          </a:bodyPr>
          <a:lstStyle/>
          <a:p>
            <a:pPr algn="l">
              <a:lnSpc>
                <a:spcPts val="6480"/>
              </a:lnSpc>
            </a:pPr>
            <a:r>
              <a:rPr lang="en-US" sz="6000">
                <a:solidFill>
                  <a:srgbClr val="0053A6"/>
                </a:solidFill>
                <a:latin typeface="Glacial Indifference Bold"/>
              </a:rPr>
              <a:t>Workflow at a Glance</a:t>
            </a:r>
          </a:p>
        </p:txBody>
      </p:sp>
      <p:sp>
        <p:nvSpPr>
          <p:cNvPr name="TextBox 4" id="4"/>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
        <p:nvSpPr>
          <p:cNvPr name="Freeform 5" id="5"/>
          <p:cNvSpPr/>
          <p:nvPr/>
        </p:nvSpPr>
        <p:spPr>
          <a:xfrm flipH="false" flipV="false" rot="0">
            <a:off x="968738" y="9095505"/>
            <a:ext cx="1987200" cy="671730"/>
          </a:xfrm>
          <a:custGeom>
            <a:avLst/>
            <a:gdLst/>
            <a:ahLst/>
            <a:cxnLst/>
            <a:rect r="r" b="b" t="t" l="l"/>
            <a:pathLst>
              <a:path h="671730" w="1987200">
                <a:moveTo>
                  <a:pt x="0" y="0"/>
                </a:moveTo>
                <a:lnTo>
                  <a:pt x="1987199" y="0"/>
                </a:lnTo>
                <a:lnTo>
                  <a:pt x="1987199" y="671730"/>
                </a:lnTo>
                <a:lnTo>
                  <a:pt x="0" y="671730"/>
                </a:lnTo>
                <a:lnTo>
                  <a:pt x="0" y="0"/>
                </a:lnTo>
                <a:close/>
              </a:path>
            </a:pathLst>
          </a:custGeom>
          <a:blipFill>
            <a:blip r:embed="rId3"/>
            <a:stretch>
              <a:fillRect l="0" t="-471" r="0" b="-471"/>
            </a:stretch>
          </a:blipFill>
        </p:spPr>
      </p:sp>
      <p:grpSp>
        <p:nvGrpSpPr>
          <p:cNvPr name="Group 6" id="6"/>
          <p:cNvGrpSpPr/>
          <p:nvPr/>
        </p:nvGrpSpPr>
        <p:grpSpPr>
          <a:xfrm rot="0">
            <a:off x="219699" y="3050745"/>
            <a:ext cx="3086100" cy="2061674"/>
            <a:chOff x="0" y="0"/>
            <a:chExt cx="812800" cy="542992"/>
          </a:xfrm>
        </p:grpSpPr>
        <p:sp>
          <p:nvSpPr>
            <p:cNvPr name="Freeform 7" id="7"/>
            <p:cNvSpPr/>
            <p:nvPr/>
          </p:nvSpPr>
          <p:spPr>
            <a:xfrm flipH="false" flipV="false" rot="0">
              <a:off x="0" y="0"/>
              <a:ext cx="812800" cy="542992"/>
            </a:xfrm>
            <a:custGeom>
              <a:avLst/>
              <a:gdLst/>
              <a:ahLst/>
              <a:cxnLst/>
              <a:rect r="r" b="b" t="t" l="l"/>
              <a:pathLst>
                <a:path h="542992" w="812800">
                  <a:moveTo>
                    <a:pt x="127941" y="0"/>
                  </a:moveTo>
                  <a:lnTo>
                    <a:pt x="684859" y="0"/>
                  </a:lnTo>
                  <a:cubicBezTo>
                    <a:pt x="718791" y="0"/>
                    <a:pt x="751333" y="13479"/>
                    <a:pt x="775327" y="37473"/>
                  </a:cubicBezTo>
                  <a:cubicBezTo>
                    <a:pt x="799321" y="61467"/>
                    <a:pt x="812800" y="94009"/>
                    <a:pt x="812800" y="127941"/>
                  </a:cubicBezTo>
                  <a:lnTo>
                    <a:pt x="812800" y="415052"/>
                  </a:lnTo>
                  <a:cubicBezTo>
                    <a:pt x="812800" y="448984"/>
                    <a:pt x="799321" y="481526"/>
                    <a:pt x="775327" y="505519"/>
                  </a:cubicBezTo>
                  <a:cubicBezTo>
                    <a:pt x="751333" y="529513"/>
                    <a:pt x="718791" y="542992"/>
                    <a:pt x="684859" y="542992"/>
                  </a:cubicBezTo>
                  <a:lnTo>
                    <a:pt x="127941" y="542992"/>
                  </a:lnTo>
                  <a:cubicBezTo>
                    <a:pt x="94009" y="542992"/>
                    <a:pt x="61467" y="529513"/>
                    <a:pt x="37473" y="505519"/>
                  </a:cubicBezTo>
                  <a:cubicBezTo>
                    <a:pt x="13479" y="481526"/>
                    <a:pt x="0" y="448984"/>
                    <a:pt x="0" y="415052"/>
                  </a:cubicBezTo>
                  <a:lnTo>
                    <a:pt x="0" y="127941"/>
                  </a:lnTo>
                  <a:cubicBezTo>
                    <a:pt x="0" y="94009"/>
                    <a:pt x="13479" y="61467"/>
                    <a:pt x="37473" y="37473"/>
                  </a:cubicBezTo>
                  <a:cubicBezTo>
                    <a:pt x="61467" y="13479"/>
                    <a:pt x="94009" y="0"/>
                    <a:pt x="127941" y="0"/>
                  </a:cubicBezTo>
                  <a:close/>
                </a:path>
              </a:pathLst>
            </a:custGeom>
            <a:solidFill>
              <a:srgbClr val="0053A6"/>
            </a:solidFill>
          </p:spPr>
        </p:sp>
        <p:sp>
          <p:nvSpPr>
            <p:cNvPr name="TextBox 8" id="8"/>
            <p:cNvSpPr txBox="true"/>
            <p:nvPr/>
          </p:nvSpPr>
          <p:spPr>
            <a:xfrm>
              <a:off x="0" y="0"/>
              <a:ext cx="812800" cy="542992"/>
            </a:xfrm>
            <a:prstGeom prst="rect">
              <a:avLst/>
            </a:prstGeom>
          </p:spPr>
          <p:txBody>
            <a:bodyPr anchor="ctr" rtlCol="false" tIns="50800" lIns="50800" bIns="50800" rIns="50800"/>
            <a:lstStyle/>
            <a:p>
              <a:pPr algn="ctr">
                <a:lnSpc>
                  <a:spcPts val="2160"/>
                </a:lnSpc>
              </a:pPr>
            </a:p>
          </p:txBody>
        </p:sp>
      </p:grpSp>
      <p:grpSp>
        <p:nvGrpSpPr>
          <p:cNvPr name="Group 9" id="9"/>
          <p:cNvGrpSpPr/>
          <p:nvPr/>
        </p:nvGrpSpPr>
        <p:grpSpPr>
          <a:xfrm rot="0">
            <a:off x="7616689" y="3050745"/>
            <a:ext cx="3086100" cy="2061674"/>
            <a:chOff x="0" y="0"/>
            <a:chExt cx="812800" cy="542992"/>
          </a:xfrm>
        </p:grpSpPr>
        <p:sp>
          <p:nvSpPr>
            <p:cNvPr name="Freeform 10" id="10"/>
            <p:cNvSpPr/>
            <p:nvPr/>
          </p:nvSpPr>
          <p:spPr>
            <a:xfrm flipH="false" flipV="false" rot="0">
              <a:off x="0" y="0"/>
              <a:ext cx="812800" cy="542992"/>
            </a:xfrm>
            <a:custGeom>
              <a:avLst/>
              <a:gdLst/>
              <a:ahLst/>
              <a:cxnLst/>
              <a:rect r="r" b="b" t="t" l="l"/>
              <a:pathLst>
                <a:path h="542992" w="812800">
                  <a:moveTo>
                    <a:pt x="127941" y="0"/>
                  </a:moveTo>
                  <a:lnTo>
                    <a:pt x="684859" y="0"/>
                  </a:lnTo>
                  <a:cubicBezTo>
                    <a:pt x="718791" y="0"/>
                    <a:pt x="751333" y="13479"/>
                    <a:pt x="775327" y="37473"/>
                  </a:cubicBezTo>
                  <a:cubicBezTo>
                    <a:pt x="799321" y="61467"/>
                    <a:pt x="812800" y="94009"/>
                    <a:pt x="812800" y="127941"/>
                  </a:cubicBezTo>
                  <a:lnTo>
                    <a:pt x="812800" y="415052"/>
                  </a:lnTo>
                  <a:cubicBezTo>
                    <a:pt x="812800" y="448984"/>
                    <a:pt x="799321" y="481526"/>
                    <a:pt x="775327" y="505519"/>
                  </a:cubicBezTo>
                  <a:cubicBezTo>
                    <a:pt x="751333" y="529513"/>
                    <a:pt x="718791" y="542992"/>
                    <a:pt x="684859" y="542992"/>
                  </a:cubicBezTo>
                  <a:lnTo>
                    <a:pt x="127941" y="542992"/>
                  </a:lnTo>
                  <a:cubicBezTo>
                    <a:pt x="94009" y="542992"/>
                    <a:pt x="61467" y="529513"/>
                    <a:pt x="37473" y="505519"/>
                  </a:cubicBezTo>
                  <a:cubicBezTo>
                    <a:pt x="13479" y="481526"/>
                    <a:pt x="0" y="448984"/>
                    <a:pt x="0" y="415052"/>
                  </a:cubicBezTo>
                  <a:lnTo>
                    <a:pt x="0" y="127941"/>
                  </a:lnTo>
                  <a:cubicBezTo>
                    <a:pt x="0" y="94009"/>
                    <a:pt x="13479" y="61467"/>
                    <a:pt x="37473" y="37473"/>
                  </a:cubicBezTo>
                  <a:cubicBezTo>
                    <a:pt x="61467" y="13479"/>
                    <a:pt x="94009" y="0"/>
                    <a:pt x="127941" y="0"/>
                  </a:cubicBezTo>
                  <a:close/>
                </a:path>
              </a:pathLst>
            </a:custGeom>
            <a:solidFill>
              <a:srgbClr val="0053A6"/>
            </a:solidFill>
          </p:spPr>
        </p:sp>
        <p:sp>
          <p:nvSpPr>
            <p:cNvPr name="TextBox 11" id="11"/>
            <p:cNvSpPr txBox="true"/>
            <p:nvPr/>
          </p:nvSpPr>
          <p:spPr>
            <a:xfrm>
              <a:off x="0" y="0"/>
              <a:ext cx="812800" cy="542992"/>
            </a:xfrm>
            <a:prstGeom prst="rect">
              <a:avLst/>
            </a:prstGeom>
          </p:spPr>
          <p:txBody>
            <a:bodyPr anchor="ctr" rtlCol="false" tIns="50800" lIns="50800" bIns="50800" rIns="50800"/>
            <a:lstStyle/>
            <a:p>
              <a:pPr algn="ctr">
                <a:lnSpc>
                  <a:spcPts val="2160"/>
                </a:lnSpc>
              </a:pPr>
            </a:p>
          </p:txBody>
        </p:sp>
      </p:grpSp>
      <p:grpSp>
        <p:nvGrpSpPr>
          <p:cNvPr name="Group 12" id="12"/>
          <p:cNvGrpSpPr/>
          <p:nvPr/>
        </p:nvGrpSpPr>
        <p:grpSpPr>
          <a:xfrm rot="0">
            <a:off x="15013678" y="3050745"/>
            <a:ext cx="3086100" cy="2061674"/>
            <a:chOff x="0" y="0"/>
            <a:chExt cx="812800" cy="542992"/>
          </a:xfrm>
        </p:grpSpPr>
        <p:sp>
          <p:nvSpPr>
            <p:cNvPr name="Freeform 13" id="13"/>
            <p:cNvSpPr/>
            <p:nvPr/>
          </p:nvSpPr>
          <p:spPr>
            <a:xfrm flipH="false" flipV="false" rot="0">
              <a:off x="0" y="0"/>
              <a:ext cx="812800" cy="542992"/>
            </a:xfrm>
            <a:custGeom>
              <a:avLst/>
              <a:gdLst/>
              <a:ahLst/>
              <a:cxnLst/>
              <a:rect r="r" b="b" t="t" l="l"/>
              <a:pathLst>
                <a:path h="542992" w="812800">
                  <a:moveTo>
                    <a:pt x="127941" y="0"/>
                  </a:moveTo>
                  <a:lnTo>
                    <a:pt x="684859" y="0"/>
                  </a:lnTo>
                  <a:cubicBezTo>
                    <a:pt x="718791" y="0"/>
                    <a:pt x="751333" y="13479"/>
                    <a:pt x="775327" y="37473"/>
                  </a:cubicBezTo>
                  <a:cubicBezTo>
                    <a:pt x="799321" y="61467"/>
                    <a:pt x="812800" y="94009"/>
                    <a:pt x="812800" y="127941"/>
                  </a:cubicBezTo>
                  <a:lnTo>
                    <a:pt x="812800" y="415052"/>
                  </a:lnTo>
                  <a:cubicBezTo>
                    <a:pt x="812800" y="448984"/>
                    <a:pt x="799321" y="481526"/>
                    <a:pt x="775327" y="505519"/>
                  </a:cubicBezTo>
                  <a:cubicBezTo>
                    <a:pt x="751333" y="529513"/>
                    <a:pt x="718791" y="542992"/>
                    <a:pt x="684859" y="542992"/>
                  </a:cubicBezTo>
                  <a:lnTo>
                    <a:pt x="127941" y="542992"/>
                  </a:lnTo>
                  <a:cubicBezTo>
                    <a:pt x="94009" y="542992"/>
                    <a:pt x="61467" y="529513"/>
                    <a:pt x="37473" y="505519"/>
                  </a:cubicBezTo>
                  <a:cubicBezTo>
                    <a:pt x="13479" y="481526"/>
                    <a:pt x="0" y="448984"/>
                    <a:pt x="0" y="415052"/>
                  </a:cubicBezTo>
                  <a:lnTo>
                    <a:pt x="0" y="127941"/>
                  </a:lnTo>
                  <a:cubicBezTo>
                    <a:pt x="0" y="94009"/>
                    <a:pt x="13479" y="61467"/>
                    <a:pt x="37473" y="37473"/>
                  </a:cubicBezTo>
                  <a:cubicBezTo>
                    <a:pt x="61467" y="13479"/>
                    <a:pt x="94009" y="0"/>
                    <a:pt x="127941" y="0"/>
                  </a:cubicBezTo>
                  <a:close/>
                </a:path>
              </a:pathLst>
            </a:custGeom>
            <a:solidFill>
              <a:srgbClr val="0053A6"/>
            </a:solidFill>
          </p:spPr>
        </p:sp>
        <p:sp>
          <p:nvSpPr>
            <p:cNvPr name="TextBox 14" id="14"/>
            <p:cNvSpPr txBox="true"/>
            <p:nvPr/>
          </p:nvSpPr>
          <p:spPr>
            <a:xfrm>
              <a:off x="0" y="0"/>
              <a:ext cx="812800" cy="542992"/>
            </a:xfrm>
            <a:prstGeom prst="rect">
              <a:avLst/>
            </a:prstGeom>
          </p:spPr>
          <p:txBody>
            <a:bodyPr anchor="ctr" rtlCol="false" tIns="50800" lIns="50800" bIns="50800" rIns="50800"/>
            <a:lstStyle/>
            <a:p>
              <a:pPr algn="ctr">
                <a:lnSpc>
                  <a:spcPts val="2160"/>
                </a:lnSpc>
              </a:pPr>
            </a:p>
          </p:txBody>
        </p:sp>
      </p:grpSp>
      <p:grpSp>
        <p:nvGrpSpPr>
          <p:cNvPr name="Group 15" id="15"/>
          <p:cNvGrpSpPr/>
          <p:nvPr/>
        </p:nvGrpSpPr>
        <p:grpSpPr>
          <a:xfrm rot="0">
            <a:off x="3922625" y="3050745"/>
            <a:ext cx="3086100" cy="2061674"/>
            <a:chOff x="0" y="0"/>
            <a:chExt cx="812800" cy="542992"/>
          </a:xfrm>
        </p:grpSpPr>
        <p:sp>
          <p:nvSpPr>
            <p:cNvPr name="Freeform 16" id="16"/>
            <p:cNvSpPr/>
            <p:nvPr/>
          </p:nvSpPr>
          <p:spPr>
            <a:xfrm flipH="false" flipV="false" rot="0">
              <a:off x="0" y="0"/>
              <a:ext cx="812800" cy="542992"/>
            </a:xfrm>
            <a:custGeom>
              <a:avLst/>
              <a:gdLst/>
              <a:ahLst/>
              <a:cxnLst/>
              <a:rect r="r" b="b" t="t" l="l"/>
              <a:pathLst>
                <a:path h="542992" w="812800">
                  <a:moveTo>
                    <a:pt x="127941" y="0"/>
                  </a:moveTo>
                  <a:lnTo>
                    <a:pt x="684859" y="0"/>
                  </a:lnTo>
                  <a:cubicBezTo>
                    <a:pt x="718791" y="0"/>
                    <a:pt x="751333" y="13479"/>
                    <a:pt x="775327" y="37473"/>
                  </a:cubicBezTo>
                  <a:cubicBezTo>
                    <a:pt x="799321" y="61467"/>
                    <a:pt x="812800" y="94009"/>
                    <a:pt x="812800" y="127941"/>
                  </a:cubicBezTo>
                  <a:lnTo>
                    <a:pt x="812800" y="415052"/>
                  </a:lnTo>
                  <a:cubicBezTo>
                    <a:pt x="812800" y="448984"/>
                    <a:pt x="799321" y="481526"/>
                    <a:pt x="775327" y="505519"/>
                  </a:cubicBezTo>
                  <a:cubicBezTo>
                    <a:pt x="751333" y="529513"/>
                    <a:pt x="718791" y="542992"/>
                    <a:pt x="684859" y="542992"/>
                  </a:cubicBezTo>
                  <a:lnTo>
                    <a:pt x="127941" y="542992"/>
                  </a:lnTo>
                  <a:cubicBezTo>
                    <a:pt x="94009" y="542992"/>
                    <a:pt x="61467" y="529513"/>
                    <a:pt x="37473" y="505519"/>
                  </a:cubicBezTo>
                  <a:cubicBezTo>
                    <a:pt x="13479" y="481526"/>
                    <a:pt x="0" y="448984"/>
                    <a:pt x="0" y="415052"/>
                  </a:cubicBezTo>
                  <a:lnTo>
                    <a:pt x="0" y="127941"/>
                  </a:lnTo>
                  <a:cubicBezTo>
                    <a:pt x="0" y="94009"/>
                    <a:pt x="13479" y="61467"/>
                    <a:pt x="37473" y="37473"/>
                  </a:cubicBezTo>
                  <a:cubicBezTo>
                    <a:pt x="61467" y="13479"/>
                    <a:pt x="94009" y="0"/>
                    <a:pt x="127941" y="0"/>
                  </a:cubicBezTo>
                  <a:close/>
                </a:path>
              </a:pathLst>
            </a:custGeom>
            <a:solidFill>
              <a:srgbClr val="FFC00D"/>
            </a:solidFill>
          </p:spPr>
        </p:sp>
        <p:sp>
          <p:nvSpPr>
            <p:cNvPr name="TextBox 17" id="17"/>
            <p:cNvSpPr txBox="true"/>
            <p:nvPr/>
          </p:nvSpPr>
          <p:spPr>
            <a:xfrm>
              <a:off x="0" y="0"/>
              <a:ext cx="812800" cy="542992"/>
            </a:xfrm>
            <a:prstGeom prst="rect">
              <a:avLst/>
            </a:prstGeom>
          </p:spPr>
          <p:txBody>
            <a:bodyPr anchor="ctr" rtlCol="false" tIns="50800" lIns="50800" bIns="50800" rIns="50800"/>
            <a:lstStyle/>
            <a:p>
              <a:pPr algn="ctr">
                <a:lnSpc>
                  <a:spcPts val="2160"/>
                </a:lnSpc>
              </a:pPr>
            </a:p>
          </p:txBody>
        </p:sp>
      </p:grpSp>
      <p:grpSp>
        <p:nvGrpSpPr>
          <p:cNvPr name="Group 18" id="18"/>
          <p:cNvGrpSpPr/>
          <p:nvPr/>
        </p:nvGrpSpPr>
        <p:grpSpPr>
          <a:xfrm rot="0">
            <a:off x="11319614" y="3050745"/>
            <a:ext cx="3086100" cy="2061674"/>
            <a:chOff x="0" y="0"/>
            <a:chExt cx="812800" cy="542992"/>
          </a:xfrm>
        </p:grpSpPr>
        <p:sp>
          <p:nvSpPr>
            <p:cNvPr name="Freeform 19" id="19"/>
            <p:cNvSpPr/>
            <p:nvPr/>
          </p:nvSpPr>
          <p:spPr>
            <a:xfrm flipH="false" flipV="false" rot="0">
              <a:off x="0" y="0"/>
              <a:ext cx="812800" cy="542992"/>
            </a:xfrm>
            <a:custGeom>
              <a:avLst/>
              <a:gdLst/>
              <a:ahLst/>
              <a:cxnLst/>
              <a:rect r="r" b="b" t="t" l="l"/>
              <a:pathLst>
                <a:path h="542992" w="812800">
                  <a:moveTo>
                    <a:pt x="127941" y="0"/>
                  </a:moveTo>
                  <a:lnTo>
                    <a:pt x="684859" y="0"/>
                  </a:lnTo>
                  <a:cubicBezTo>
                    <a:pt x="718791" y="0"/>
                    <a:pt x="751333" y="13479"/>
                    <a:pt x="775327" y="37473"/>
                  </a:cubicBezTo>
                  <a:cubicBezTo>
                    <a:pt x="799321" y="61467"/>
                    <a:pt x="812800" y="94009"/>
                    <a:pt x="812800" y="127941"/>
                  </a:cubicBezTo>
                  <a:lnTo>
                    <a:pt x="812800" y="415052"/>
                  </a:lnTo>
                  <a:cubicBezTo>
                    <a:pt x="812800" y="448984"/>
                    <a:pt x="799321" y="481526"/>
                    <a:pt x="775327" y="505519"/>
                  </a:cubicBezTo>
                  <a:cubicBezTo>
                    <a:pt x="751333" y="529513"/>
                    <a:pt x="718791" y="542992"/>
                    <a:pt x="684859" y="542992"/>
                  </a:cubicBezTo>
                  <a:lnTo>
                    <a:pt x="127941" y="542992"/>
                  </a:lnTo>
                  <a:cubicBezTo>
                    <a:pt x="94009" y="542992"/>
                    <a:pt x="61467" y="529513"/>
                    <a:pt x="37473" y="505519"/>
                  </a:cubicBezTo>
                  <a:cubicBezTo>
                    <a:pt x="13479" y="481526"/>
                    <a:pt x="0" y="448984"/>
                    <a:pt x="0" y="415052"/>
                  </a:cubicBezTo>
                  <a:lnTo>
                    <a:pt x="0" y="127941"/>
                  </a:lnTo>
                  <a:cubicBezTo>
                    <a:pt x="0" y="94009"/>
                    <a:pt x="13479" y="61467"/>
                    <a:pt x="37473" y="37473"/>
                  </a:cubicBezTo>
                  <a:cubicBezTo>
                    <a:pt x="61467" y="13479"/>
                    <a:pt x="94009" y="0"/>
                    <a:pt x="127941" y="0"/>
                  </a:cubicBezTo>
                  <a:close/>
                </a:path>
              </a:pathLst>
            </a:custGeom>
            <a:solidFill>
              <a:srgbClr val="FFC00D"/>
            </a:solidFill>
          </p:spPr>
        </p:sp>
        <p:sp>
          <p:nvSpPr>
            <p:cNvPr name="TextBox 20" id="20"/>
            <p:cNvSpPr txBox="true"/>
            <p:nvPr/>
          </p:nvSpPr>
          <p:spPr>
            <a:xfrm>
              <a:off x="0" y="0"/>
              <a:ext cx="812800" cy="542992"/>
            </a:xfrm>
            <a:prstGeom prst="rect">
              <a:avLst/>
            </a:prstGeom>
          </p:spPr>
          <p:txBody>
            <a:bodyPr anchor="ctr" rtlCol="false" tIns="50800" lIns="50800" bIns="50800" rIns="50800"/>
            <a:lstStyle/>
            <a:p>
              <a:pPr algn="ctr">
                <a:lnSpc>
                  <a:spcPts val="2160"/>
                </a:lnSpc>
              </a:pPr>
            </a:p>
          </p:txBody>
        </p:sp>
      </p:grpSp>
      <p:sp>
        <p:nvSpPr>
          <p:cNvPr name="TextBox 21" id="21"/>
          <p:cNvSpPr txBox="true"/>
          <p:nvPr/>
        </p:nvSpPr>
        <p:spPr>
          <a:xfrm rot="0">
            <a:off x="409627" y="3372654"/>
            <a:ext cx="2706244" cy="708928"/>
          </a:xfrm>
          <a:prstGeom prst="rect">
            <a:avLst/>
          </a:prstGeom>
        </p:spPr>
        <p:txBody>
          <a:bodyPr anchor="t" rtlCol="false" tIns="0" lIns="0" bIns="0" rIns="0">
            <a:spAutoFit/>
          </a:bodyPr>
          <a:lstStyle/>
          <a:p>
            <a:pPr algn="ctr">
              <a:lnSpc>
                <a:spcPts val="2766"/>
              </a:lnSpc>
            </a:pPr>
            <a:r>
              <a:rPr lang="en-US" sz="2305" spc="21">
                <a:solidFill>
                  <a:srgbClr val="FFC10D"/>
                </a:solidFill>
                <a:latin typeface="Glacial Indifference Bold"/>
              </a:rPr>
              <a:t>Data Acquisition and Preprocessing</a:t>
            </a:r>
          </a:p>
        </p:txBody>
      </p:sp>
      <p:sp>
        <p:nvSpPr>
          <p:cNvPr name="TextBox 22" id="22"/>
          <p:cNvSpPr txBox="true"/>
          <p:nvPr/>
        </p:nvSpPr>
        <p:spPr>
          <a:xfrm rot="0">
            <a:off x="7878513" y="3444197"/>
            <a:ext cx="2634348" cy="565842"/>
          </a:xfrm>
          <a:prstGeom prst="rect">
            <a:avLst/>
          </a:prstGeom>
        </p:spPr>
        <p:txBody>
          <a:bodyPr anchor="t" rtlCol="false" tIns="0" lIns="0" bIns="0" rIns="0">
            <a:spAutoFit/>
          </a:bodyPr>
          <a:lstStyle/>
          <a:p>
            <a:pPr algn="ctr">
              <a:lnSpc>
                <a:spcPts val="2225"/>
              </a:lnSpc>
            </a:pPr>
            <a:r>
              <a:rPr lang="en-US" sz="1854" spc="17">
                <a:solidFill>
                  <a:srgbClr val="FFC10D"/>
                </a:solidFill>
                <a:latin typeface="Glacial Indifference Bold"/>
              </a:rPr>
              <a:t>Converting the speech to text for improvement</a:t>
            </a:r>
          </a:p>
        </p:txBody>
      </p:sp>
      <p:sp>
        <p:nvSpPr>
          <p:cNvPr name="TextBox 23" id="23"/>
          <p:cNvSpPr txBox="true"/>
          <p:nvPr/>
        </p:nvSpPr>
        <p:spPr>
          <a:xfrm rot="0">
            <a:off x="15270853" y="3398506"/>
            <a:ext cx="2634348" cy="714375"/>
          </a:xfrm>
          <a:prstGeom prst="rect">
            <a:avLst/>
          </a:prstGeom>
        </p:spPr>
        <p:txBody>
          <a:bodyPr anchor="t" rtlCol="false" tIns="0" lIns="0" bIns="0" rIns="0">
            <a:spAutoFit/>
          </a:bodyPr>
          <a:lstStyle/>
          <a:p>
            <a:pPr algn="ctr">
              <a:lnSpc>
                <a:spcPts val="2825"/>
              </a:lnSpc>
            </a:pPr>
            <a:r>
              <a:rPr lang="en-US" sz="2354" spc="22">
                <a:solidFill>
                  <a:srgbClr val="FFC10D"/>
                </a:solidFill>
                <a:latin typeface="Glacial Indifference Bold"/>
              </a:rPr>
              <a:t>Building the Front-end using Gradio</a:t>
            </a:r>
          </a:p>
        </p:txBody>
      </p:sp>
      <p:sp>
        <p:nvSpPr>
          <p:cNvPr name="TextBox 24" id="24"/>
          <p:cNvSpPr txBox="true"/>
          <p:nvPr/>
        </p:nvSpPr>
        <p:spPr>
          <a:xfrm rot="0">
            <a:off x="4112552" y="3372654"/>
            <a:ext cx="2706244" cy="708928"/>
          </a:xfrm>
          <a:prstGeom prst="rect">
            <a:avLst/>
          </a:prstGeom>
        </p:spPr>
        <p:txBody>
          <a:bodyPr anchor="t" rtlCol="false" tIns="0" lIns="0" bIns="0" rIns="0">
            <a:spAutoFit/>
          </a:bodyPr>
          <a:lstStyle/>
          <a:p>
            <a:pPr algn="ctr">
              <a:lnSpc>
                <a:spcPts val="2766"/>
              </a:lnSpc>
            </a:pPr>
            <a:r>
              <a:rPr lang="en-US" sz="2305" spc="21">
                <a:solidFill>
                  <a:srgbClr val="0053A6"/>
                </a:solidFill>
                <a:latin typeface="Glacial Indifference Bold"/>
              </a:rPr>
              <a:t>Model Training and Experimentation</a:t>
            </a:r>
          </a:p>
        </p:txBody>
      </p:sp>
      <p:sp>
        <p:nvSpPr>
          <p:cNvPr name="TextBox 25" id="25"/>
          <p:cNvSpPr txBox="true"/>
          <p:nvPr/>
        </p:nvSpPr>
        <p:spPr>
          <a:xfrm rot="0">
            <a:off x="11509542" y="3274681"/>
            <a:ext cx="2706244" cy="914400"/>
          </a:xfrm>
          <a:prstGeom prst="rect">
            <a:avLst/>
          </a:prstGeom>
        </p:spPr>
        <p:txBody>
          <a:bodyPr anchor="t" rtlCol="false" tIns="0" lIns="0" bIns="0" rIns="0">
            <a:spAutoFit/>
          </a:bodyPr>
          <a:lstStyle/>
          <a:p>
            <a:pPr algn="ctr">
              <a:lnSpc>
                <a:spcPts val="2406"/>
              </a:lnSpc>
            </a:pPr>
            <a:r>
              <a:rPr lang="en-US" sz="2005" spc="18">
                <a:solidFill>
                  <a:srgbClr val="0053A6"/>
                </a:solidFill>
                <a:latin typeface="Glacial Indifference Bold"/>
              </a:rPr>
              <a:t>Providing a text to speech output of improved speech</a:t>
            </a:r>
          </a:p>
        </p:txBody>
      </p:sp>
      <p:grpSp>
        <p:nvGrpSpPr>
          <p:cNvPr name="Group 26" id="26"/>
          <p:cNvGrpSpPr/>
          <p:nvPr/>
        </p:nvGrpSpPr>
        <p:grpSpPr>
          <a:xfrm rot="0">
            <a:off x="219699" y="4323141"/>
            <a:ext cx="3086100" cy="4297357"/>
            <a:chOff x="0" y="0"/>
            <a:chExt cx="812800" cy="1131814"/>
          </a:xfrm>
        </p:grpSpPr>
        <p:sp>
          <p:nvSpPr>
            <p:cNvPr name="Freeform 27" id="27"/>
            <p:cNvSpPr/>
            <p:nvPr/>
          </p:nvSpPr>
          <p:spPr>
            <a:xfrm flipH="false" flipV="false" rot="0">
              <a:off x="0" y="0"/>
              <a:ext cx="812800" cy="1131814"/>
            </a:xfrm>
            <a:custGeom>
              <a:avLst/>
              <a:gdLst/>
              <a:ahLst/>
              <a:cxnLst/>
              <a:rect r="r" b="b" t="t" l="l"/>
              <a:pathLst>
                <a:path h="1131814" w="812800">
                  <a:moveTo>
                    <a:pt x="127941" y="0"/>
                  </a:moveTo>
                  <a:lnTo>
                    <a:pt x="684859" y="0"/>
                  </a:lnTo>
                  <a:cubicBezTo>
                    <a:pt x="718791" y="0"/>
                    <a:pt x="751333" y="13479"/>
                    <a:pt x="775327" y="37473"/>
                  </a:cubicBezTo>
                  <a:cubicBezTo>
                    <a:pt x="799321" y="61467"/>
                    <a:pt x="812800" y="94009"/>
                    <a:pt x="812800" y="127941"/>
                  </a:cubicBezTo>
                  <a:lnTo>
                    <a:pt x="812800" y="1003873"/>
                  </a:lnTo>
                  <a:cubicBezTo>
                    <a:pt x="812800" y="1037805"/>
                    <a:pt x="799321" y="1070348"/>
                    <a:pt x="775327" y="1094341"/>
                  </a:cubicBezTo>
                  <a:cubicBezTo>
                    <a:pt x="751333" y="1118335"/>
                    <a:pt x="718791" y="1131814"/>
                    <a:pt x="684859" y="1131814"/>
                  </a:cubicBezTo>
                  <a:lnTo>
                    <a:pt x="127941" y="1131814"/>
                  </a:lnTo>
                  <a:cubicBezTo>
                    <a:pt x="94009" y="1131814"/>
                    <a:pt x="61467" y="1118335"/>
                    <a:pt x="37473" y="1094341"/>
                  </a:cubicBezTo>
                  <a:cubicBezTo>
                    <a:pt x="13479" y="1070348"/>
                    <a:pt x="0" y="1037805"/>
                    <a:pt x="0" y="1003873"/>
                  </a:cubicBezTo>
                  <a:lnTo>
                    <a:pt x="0" y="127941"/>
                  </a:lnTo>
                  <a:cubicBezTo>
                    <a:pt x="0" y="94009"/>
                    <a:pt x="13479" y="61467"/>
                    <a:pt x="37473" y="37473"/>
                  </a:cubicBezTo>
                  <a:cubicBezTo>
                    <a:pt x="61467" y="13479"/>
                    <a:pt x="94009" y="0"/>
                    <a:pt x="127941" y="0"/>
                  </a:cubicBezTo>
                  <a:close/>
                </a:path>
              </a:pathLst>
            </a:custGeom>
            <a:solidFill>
              <a:srgbClr val="2872BD"/>
            </a:solidFill>
          </p:spPr>
        </p:sp>
        <p:sp>
          <p:nvSpPr>
            <p:cNvPr name="TextBox 28" id="28"/>
            <p:cNvSpPr txBox="true"/>
            <p:nvPr/>
          </p:nvSpPr>
          <p:spPr>
            <a:xfrm>
              <a:off x="0" y="0"/>
              <a:ext cx="812800" cy="1131814"/>
            </a:xfrm>
            <a:prstGeom prst="rect">
              <a:avLst/>
            </a:prstGeom>
          </p:spPr>
          <p:txBody>
            <a:bodyPr anchor="ctr" rtlCol="false" tIns="50800" lIns="50800" bIns="50800" rIns="50800"/>
            <a:lstStyle/>
            <a:p>
              <a:pPr algn="ctr">
                <a:lnSpc>
                  <a:spcPts val="2160"/>
                </a:lnSpc>
              </a:pPr>
            </a:p>
          </p:txBody>
        </p:sp>
      </p:grpSp>
      <p:grpSp>
        <p:nvGrpSpPr>
          <p:cNvPr name="Group 29" id="29"/>
          <p:cNvGrpSpPr/>
          <p:nvPr/>
        </p:nvGrpSpPr>
        <p:grpSpPr>
          <a:xfrm rot="0">
            <a:off x="7616689" y="4323141"/>
            <a:ext cx="3086100" cy="4297357"/>
            <a:chOff x="0" y="0"/>
            <a:chExt cx="812800" cy="1131814"/>
          </a:xfrm>
        </p:grpSpPr>
        <p:sp>
          <p:nvSpPr>
            <p:cNvPr name="Freeform 30" id="30"/>
            <p:cNvSpPr/>
            <p:nvPr/>
          </p:nvSpPr>
          <p:spPr>
            <a:xfrm flipH="false" flipV="false" rot="0">
              <a:off x="0" y="0"/>
              <a:ext cx="812800" cy="1131814"/>
            </a:xfrm>
            <a:custGeom>
              <a:avLst/>
              <a:gdLst/>
              <a:ahLst/>
              <a:cxnLst/>
              <a:rect r="r" b="b" t="t" l="l"/>
              <a:pathLst>
                <a:path h="1131814" w="812800">
                  <a:moveTo>
                    <a:pt x="127941" y="0"/>
                  </a:moveTo>
                  <a:lnTo>
                    <a:pt x="684859" y="0"/>
                  </a:lnTo>
                  <a:cubicBezTo>
                    <a:pt x="718791" y="0"/>
                    <a:pt x="751333" y="13479"/>
                    <a:pt x="775327" y="37473"/>
                  </a:cubicBezTo>
                  <a:cubicBezTo>
                    <a:pt x="799321" y="61467"/>
                    <a:pt x="812800" y="94009"/>
                    <a:pt x="812800" y="127941"/>
                  </a:cubicBezTo>
                  <a:lnTo>
                    <a:pt x="812800" y="1003873"/>
                  </a:lnTo>
                  <a:cubicBezTo>
                    <a:pt x="812800" y="1037805"/>
                    <a:pt x="799321" y="1070348"/>
                    <a:pt x="775327" y="1094341"/>
                  </a:cubicBezTo>
                  <a:cubicBezTo>
                    <a:pt x="751333" y="1118335"/>
                    <a:pt x="718791" y="1131814"/>
                    <a:pt x="684859" y="1131814"/>
                  </a:cubicBezTo>
                  <a:lnTo>
                    <a:pt x="127941" y="1131814"/>
                  </a:lnTo>
                  <a:cubicBezTo>
                    <a:pt x="94009" y="1131814"/>
                    <a:pt x="61467" y="1118335"/>
                    <a:pt x="37473" y="1094341"/>
                  </a:cubicBezTo>
                  <a:cubicBezTo>
                    <a:pt x="13479" y="1070348"/>
                    <a:pt x="0" y="1037805"/>
                    <a:pt x="0" y="1003873"/>
                  </a:cubicBezTo>
                  <a:lnTo>
                    <a:pt x="0" y="127941"/>
                  </a:lnTo>
                  <a:cubicBezTo>
                    <a:pt x="0" y="94009"/>
                    <a:pt x="13479" y="61467"/>
                    <a:pt x="37473" y="37473"/>
                  </a:cubicBezTo>
                  <a:cubicBezTo>
                    <a:pt x="61467" y="13479"/>
                    <a:pt x="94009" y="0"/>
                    <a:pt x="127941" y="0"/>
                  </a:cubicBezTo>
                  <a:close/>
                </a:path>
              </a:pathLst>
            </a:custGeom>
            <a:solidFill>
              <a:srgbClr val="2872BD"/>
            </a:solidFill>
          </p:spPr>
        </p:sp>
        <p:sp>
          <p:nvSpPr>
            <p:cNvPr name="TextBox 31" id="31"/>
            <p:cNvSpPr txBox="true"/>
            <p:nvPr/>
          </p:nvSpPr>
          <p:spPr>
            <a:xfrm>
              <a:off x="0" y="0"/>
              <a:ext cx="812800" cy="1131814"/>
            </a:xfrm>
            <a:prstGeom prst="rect">
              <a:avLst/>
            </a:prstGeom>
          </p:spPr>
          <p:txBody>
            <a:bodyPr anchor="ctr" rtlCol="false" tIns="50800" lIns="50800" bIns="50800" rIns="50800"/>
            <a:lstStyle/>
            <a:p>
              <a:pPr algn="ctr">
                <a:lnSpc>
                  <a:spcPts val="2160"/>
                </a:lnSpc>
              </a:pPr>
            </a:p>
          </p:txBody>
        </p:sp>
      </p:grpSp>
      <p:grpSp>
        <p:nvGrpSpPr>
          <p:cNvPr name="Group 32" id="32"/>
          <p:cNvGrpSpPr/>
          <p:nvPr/>
        </p:nvGrpSpPr>
        <p:grpSpPr>
          <a:xfrm rot="0">
            <a:off x="15013678" y="4323141"/>
            <a:ext cx="3086100" cy="4297357"/>
            <a:chOff x="0" y="0"/>
            <a:chExt cx="812800" cy="1131814"/>
          </a:xfrm>
        </p:grpSpPr>
        <p:sp>
          <p:nvSpPr>
            <p:cNvPr name="Freeform 33" id="33"/>
            <p:cNvSpPr/>
            <p:nvPr/>
          </p:nvSpPr>
          <p:spPr>
            <a:xfrm flipH="false" flipV="false" rot="0">
              <a:off x="0" y="0"/>
              <a:ext cx="812800" cy="1131814"/>
            </a:xfrm>
            <a:custGeom>
              <a:avLst/>
              <a:gdLst/>
              <a:ahLst/>
              <a:cxnLst/>
              <a:rect r="r" b="b" t="t" l="l"/>
              <a:pathLst>
                <a:path h="1131814" w="812800">
                  <a:moveTo>
                    <a:pt x="127941" y="0"/>
                  </a:moveTo>
                  <a:lnTo>
                    <a:pt x="684859" y="0"/>
                  </a:lnTo>
                  <a:cubicBezTo>
                    <a:pt x="718791" y="0"/>
                    <a:pt x="751333" y="13479"/>
                    <a:pt x="775327" y="37473"/>
                  </a:cubicBezTo>
                  <a:cubicBezTo>
                    <a:pt x="799321" y="61467"/>
                    <a:pt x="812800" y="94009"/>
                    <a:pt x="812800" y="127941"/>
                  </a:cubicBezTo>
                  <a:lnTo>
                    <a:pt x="812800" y="1003873"/>
                  </a:lnTo>
                  <a:cubicBezTo>
                    <a:pt x="812800" y="1037805"/>
                    <a:pt x="799321" y="1070348"/>
                    <a:pt x="775327" y="1094341"/>
                  </a:cubicBezTo>
                  <a:cubicBezTo>
                    <a:pt x="751333" y="1118335"/>
                    <a:pt x="718791" y="1131814"/>
                    <a:pt x="684859" y="1131814"/>
                  </a:cubicBezTo>
                  <a:lnTo>
                    <a:pt x="127941" y="1131814"/>
                  </a:lnTo>
                  <a:cubicBezTo>
                    <a:pt x="94009" y="1131814"/>
                    <a:pt x="61467" y="1118335"/>
                    <a:pt x="37473" y="1094341"/>
                  </a:cubicBezTo>
                  <a:cubicBezTo>
                    <a:pt x="13479" y="1070348"/>
                    <a:pt x="0" y="1037805"/>
                    <a:pt x="0" y="1003873"/>
                  </a:cubicBezTo>
                  <a:lnTo>
                    <a:pt x="0" y="127941"/>
                  </a:lnTo>
                  <a:cubicBezTo>
                    <a:pt x="0" y="94009"/>
                    <a:pt x="13479" y="61467"/>
                    <a:pt x="37473" y="37473"/>
                  </a:cubicBezTo>
                  <a:cubicBezTo>
                    <a:pt x="61467" y="13479"/>
                    <a:pt x="94009" y="0"/>
                    <a:pt x="127941" y="0"/>
                  </a:cubicBezTo>
                  <a:close/>
                </a:path>
              </a:pathLst>
            </a:custGeom>
            <a:solidFill>
              <a:srgbClr val="2872BD"/>
            </a:solidFill>
          </p:spPr>
        </p:sp>
        <p:sp>
          <p:nvSpPr>
            <p:cNvPr name="TextBox 34" id="34"/>
            <p:cNvSpPr txBox="true"/>
            <p:nvPr/>
          </p:nvSpPr>
          <p:spPr>
            <a:xfrm>
              <a:off x="0" y="0"/>
              <a:ext cx="812800" cy="1131814"/>
            </a:xfrm>
            <a:prstGeom prst="rect">
              <a:avLst/>
            </a:prstGeom>
          </p:spPr>
          <p:txBody>
            <a:bodyPr anchor="ctr" rtlCol="false" tIns="50800" lIns="50800" bIns="50800" rIns="50800"/>
            <a:lstStyle/>
            <a:p>
              <a:pPr algn="ctr">
                <a:lnSpc>
                  <a:spcPts val="2160"/>
                </a:lnSpc>
              </a:pPr>
            </a:p>
          </p:txBody>
        </p:sp>
      </p:grpSp>
      <p:grpSp>
        <p:nvGrpSpPr>
          <p:cNvPr name="Group 35" id="35"/>
          <p:cNvGrpSpPr/>
          <p:nvPr/>
        </p:nvGrpSpPr>
        <p:grpSpPr>
          <a:xfrm rot="0">
            <a:off x="3922625" y="4323141"/>
            <a:ext cx="3086100" cy="4297357"/>
            <a:chOff x="0" y="0"/>
            <a:chExt cx="812800" cy="1131814"/>
          </a:xfrm>
        </p:grpSpPr>
        <p:sp>
          <p:nvSpPr>
            <p:cNvPr name="Freeform 36" id="36"/>
            <p:cNvSpPr/>
            <p:nvPr/>
          </p:nvSpPr>
          <p:spPr>
            <a:xfrm flipH="false" flipV="false" rot="0">
              <a:off x="0" y="0"/>
              <a:ext cx="812800" cy="1131814"/>
            </a:xfrm>
            <a:custGeom>
              <a:avLst/>
              <a:gdLst/>
              <a:ahLst/>
              <a:cxnLst/>
              <a:rect r="r" b="b" t="t" l="l"/>
              <a:pathLst>
                <a:path h="1131814" w="812800">
                  <a:moveTo>
                    <a:pt x="127941" y="0"/>
                  </a:moveTo>
                  <a:lnTo>
                    <a:pt x="684859" y="0"/>
                  </a:lnTo>
                  <a:cubicBezTo>
                    <a:pt x="718791" y="0"/>
                    <a:pt x="751333" y="13479"/>
                    <a:pt x="775327" y="37473"/>
                  </a:cubicBezTo>
                  <a:cubicBezTo>
                    <a:pt x="799321" y="61467"/>
                    <a:pt x="812800" y="94009"/>
                    <a:pt x="812800" y="127941"/>
                  </a:cubicBezTo>
                  <a:lnTo>
                    <a:pt x="812800" y="1003873"/>
                  </a:lnTo>
                  <a:cubicBezTo>
                    <a:pt x="812800" y="1037805"/>
                    <a:pt x="799321" y="1070348"/>
                    <a:pt x="775327" y="1094341"/>
                  </a:cubicBezTo>
                  <a:cubicBezTo>
                    <a:pt x="751333" y="1118335"/>
                    <a:pt x="718791" y="1131814"/>
                    <a:pt x="684859" y="1131814"/>
                  </a:cubicBezTo>
                  <a:lnTo>
                    <a:pt x="127941" y="1131814"/>
                  </a:lnTo>
                  <a:cubicBezTo>
                    <a:pt x="94009" y="1131814"/>
                    <a:pt x="61467" y="1118335"/>
                    <a:pt x="37473" y="1094341"/>
                  </a:cubicBezTo>
                  <a:cubicBezTo>
                    <a:pt x="13479" y="1070348"/>
                    <a:pt x="0" y="1037805"/>
                    <a:pt x="0" y="1003873"/>
                  </a:cubicBezTo>
                  <a:lnTo>
                    <a:pt x="0" y="127941"/>
                  </a:lnTo>
                  <a:cubicBezTo>
                    <a:pt x="0" y="94009"/>
                    <a:pt x="13479" y="61467"/>
                    <a:pt x="37473" y="37473"/>
                  </a:cubicBezTo>
                  <a:cubicBezTo>
                    <a:pt x="61467" y="13479"/>
                    <a:pt x="94009" y="0"/>
                    <a:pt x="127941" y="0"/>
                  </a:cubicBezTo>
                  <a:close/>
                </a:path>
              </a:pathLst>
            </a:custGeom>
            <a:solidFill>
              <a:srgbClr val="FFDA70"/>
            </a:solidFill>
          </p:spPr>
        </p:sp>
        <p:sp>
          <p:nvSpPr>
            <p:cNvPr name="TextBox 37" id="37"/>
            <p:cNvSpPr txBox="true"/>
            <p:nvPr/>
          </p:nvSpPr>
          <p:spPr>
            <a:xfrm>
              <a:off x="0" y="0"/>
              <a:ext cx="812800" cy="1131814"/>
            </a:xfrm>
            <a:prstGeom prst="rect">
              <a:avLst/>
            </a:prstGeom>
          </p:spPr>
          <p:txBody>
            <a:bodyPr anchor="ctr" rtlCol="false" tIns="50800" lIns="50800" bIns="50800" rIns="50800"/>
            <a:lstStyle/>
            <a:p>
              <a:pPr algn="ctr">
                <a:lnSpc>
                  <a:spcPts val="2160"/>
                </a:lnSpc>
              </a:pPr>
            </a:p>
          </p:txBody>
        </p:sp>
      </p:grpSp>
      <p:grpSp>
        <p:nvGrpSpPr>
          <p:cNvPr name="Group 38" id="38"/>
          <p:cNvGrpSpPr/>
          <p:nvPr/>
        </p:nvGrpSpPr>
        <p:grpSpPr>
          <a:xfrm rot="0">
            <a:off x="11319614" y="4323141"/>
            <a:ext cx="3086100" cy="4297357"/>
            <a:chOff x="0" y="0"/>
            <a:chExt cx="812800" cy="1131814"/>
          </a:xfrm>
        </p:grpSpPr>
        <p:sp>
          <p:nvSpPr>
            <p:cNvPr name="Freeform 39" id="39"/>
            <p:cNvSpPr/>
            <p:nvPr/>
          </p:nvSpPr>
          <p:spPr>
            <a:xfrm flipH="false" flipV="false" rot="0">
              <a:off x="0" y="0"/>
              <a:ext cx="812800" cy="1131814"/>
            </a:xfrm>
            <a:custGeom>
              <a:avLst/>
              <a:gdLst/>
              <a:ahLst/>
              <a:cxnLst/>
              <a:rect r="r" b="b" t="t" l="l"/>
              <a:pathLst>
                <a:path h="1131814" w="812800">
                  <a:moveTo>
                    <a:pt x="127941" y="0"/>
                  </a:moveTo>
                  <a:lnTo>
                    <a:pt x="684859" y="0"/>
                  </a:lnTo>
                  <a:cubicBezTo>
                    <a:pt x="718791" y="0"/>
                    <a:pt x="751333" y="13479"/>
                    <a:pt x="775327" y="37473"/>
                  </a:cubicBezTo>
                  <a:cubicBezTo>
                    <a:pt x="799321" y="61467"/>
                    <a:pt x="812800" y="94009"/>
                    <a:pt x="812800" y="127941"/>
                  </a:cubicBezTo>
                  <a:lnTo>
                    <a:pt x="812800" y="1003873"/>
                  </a:lnTo>
                  <a:cubicBezTo>
                    <a:pt x="812800" y="1037805"/>
                    <a:pt x="799321" y="1070348"/>
                    <a:pt x="775327" y="1094341"/>
                  </a:cubicBezTo>
                  <a:cubicBezTo>
                    <a:pt x="751333" y="1118335"/>
                    <a:pt x="718791" y="1131814"/>
                    <a:pt x="684859" y="1131814"/>
                  </a:cubicBezTo>
                  <a:lnTo>
                    <a:pt x="127941" y="1131814"/>
                  </a:lnTo>
                  <a:cubicBezTo>
                    <a:pt x="94009" y="1131814"/>
                    <a:pt x="61467" y="1118335"/>
                    <a:pt x="37473" y="1094341"/>
                  </a:cubicBezTo>
                  <a:cubicBezTo>
                    <a:pt x="13479" y="1070348"/>
                    <a:pt x="0" y="1037805"/>
                    <a:pt x="0" y="1003873"/>
                  </a:cubicBezTo>
                  <a:lnTo>
                    <a:pt x="0" y="127941"/>
                  </a:lnTo>
                  <a:cubicBezTo>
                    <a:pt x="0" y="94009"/>
                    <a:pt x="13479" y="61467"/>
                    <a:pt x="37473" y="37473"/>
                  </a:cubicBezTo>
                  <a:cubicBezTo>
                    <a:pt x="61467" y="13479"/>
                    <a:pt x="94009" y="0"/>
                    <a:pt x="127941" y="0"/>
                  </a:cubicBezTo>
                  <a:close/>
                </a:path>
              </a:pathLst>
            </a:custGeom>
            <a:solidFill>
              <a:srgbClr val="FFDA70"/>
            </a:solidFill>
          </p:spPr>
        </p:sp>
        <p:sp>
          <p:nvSpPr>
            <p:cNvPr name="TextBox 40" id="40"/>
            <p:cNvSpPr txBox="true"/>
            <p:nvPr/>
          </p:nvSpPr>
          <p:spPr>
            <a:xfrm>
              <a:off x="0" y="0"/>
              <a:ext cx="812800" cy="1131814"/>
            </a:xfrm>
            <a:prstGeom prst="rect">
              <a:avLst/>
            </a:prstGeom>
          </p:spPr>
          <p:txBody>
            <a:bodyPr anchor="ctr" rtlCol="false" tIns="50800" lIns="50800" bIns="50800" rIns="50800"/>
            <a:lstStyle/>
            <a:p>
              <a:pPr algn="ctr">
                <a:lnSpc>
                  <a:spcPts val="2160"/>
                </a:lnSpc>
              </a:pPr>
            </a:p>
          </p:txBody>
        </p:sp>
      </p:grpSp>
      <p:sp>
        <p:nvSpPr>
          <p:cNvPr name="TextBox 41" id="41"/>
          <p:cNvSpPr txBox="true"/>
          <p:nvPr/>
        </p:nvSpPr>
        <p:spPr>
          <a:xfrm rot="0">
            <a:off x="390230" y="4614445"/>
            <a:ext cx="2725641" cy="3714750"/>
          </a:xfrm>
          <a:prstGeom prst="rect">
            <a:avLst/>
          </a:prstGeom>
        </p:spPr>
        <p:txBody>
          <a:bodyPr anchor="t" rtlCol="false" tIns="0" lIns="0" bIns="0" rIns="0">
            <a:spAutoFit/>
          </a:bodyPr>
          <a:lstStyle/>
          <a:p>
            <a:pPr>
              <a:lnSpc>
                <a:spcPts val="2280"/>
              </a:lnSpc>
            </a:pPr>
            <a:r>
              <a:rPr lang="en-US" sz="1900" spc="17">
                <a:solidFill>
                  <a:srgbClr val="FFDA70"/>
                </a:solidFill>
                <a:latin typeface="Glacial Indifference"/>
              </a:rPr>
              <a:t>Carrying out research and acquiring datasets consisting of a wide range of Indian Accents</a:t>
            </a:r>
          </a:p>
          <a:p>
            <a:pPr>
              <a:lnSpc>
                <a:spcPts val="2280"/>
              </a:lnSpc>
            </a:pPr>
          </a:p>
          <a:p>
            <a:pPr>
              <a:lnSpc>
                <a:spcPts val="2280"/>
              </a:lnSpc>
            </a:pPr>
            <a:r>
              <a:rPr lang="en-US" sz="1900" spc="17">
                <a:solidFill>
                  <a:srgbClr val="FFDA70"/>
                </a:solidFill>
                <a:latin typeface="Glacial Indifference"/>
              </a:rPr>
              <a:t>Performing EDA and carrying out filtering of demographic data as per accent type.</a:t>
            </a:r>
          </a:p>
          <a:p>
            <a:pPr>
              <a:lnSpc>
                <a:spcPts val="2280"/>
              </a:lnSpc>
            </a:pPr>
          </a:p>
          <a:p>
            <a:pPr>
              <a:lnSpc>
                <a:spcPts val="2280"/>
              </a:lnSpc>
            </a:pPr>
            <a:r>
              <a:rPr lang="en-US" sz="1900" spc="17">
                <a:solidFill>
                  <a:srgbClr val="FFDA70"/>
                </a:solidFill>
                <a:latin typeface="Glacial Indifference"/>
              </a:rPr>
              <a:t>Using selected regional data (TN) to train a custom ASR</a:t>
            </a:r>
            <a:r>
              <a:rPr lang="en-US" sz="1900" spc="17">
                <a:solidFill>
                  <a:srgbClr val="FFDA70"/>
                </a:solidFill>
                <a:latin typeface="Glacial Indifference"/>
              </a:rPr>
              <a:t> </a:t>
            </a:r>
          </a:p>
        </p:txBody>
      </p:sp>
      <p:sp>
        <p:nvSpPr>
          <p:cNvPr name="TextBox 42" id="42"/>
          <p:cNvSpPr txBox="true"/>
          <p:nvPr/>
        </p:nvSpPr>
        <p:spPr>
          <a:xfrm rot="0">
            <a:off x="7787220" y="4614445"/>
            <a:ext cx="2725641" cy="3714750"/>
          </a:xfrm>
          <a:prstGeom prst="rect">
            <a:avLst/>
          </a:prstGeom>
        </p:spPr>
        <p:txBody>
          <a:bodyPr anchor="t" rtlCol="false" tIns="0" lIns="0" bIns="0" rIns="0">
            <a:spAutoFit/>
          </a:bodyPr>
          <a:lstStyle/>
          <a:p>
            <a:pPr>
              <a:lnSpc>
                <a:spcPts val="2280"/>
              </a:lnSpc>
            </a:pPr>
            <a:r>
              <a:rPr lang="en-US" sz="1900" spc="17">
                <a:solidFill>
                  <a:srgbClr val="FFDA70"/>
                </a:solidFill>
                <a:latin typeface="Glacial Indifference"/>
              </a:rPr>
              <a:t>Converting the transcribed data to text input for the GPT-3 API to process and handle requests via a python script.</a:t>
            </a:r>
          </a:p>
          <a:p>
            <a:pPr>
              <a:lnSpc>
                <a:spcPts val="2280"/>
              </a:lnSpc>
            </a:pPr>
          </a:p>
          <a:p>
            <a:pPr>
              <a:lnSpc>
                <a:spcPts val="2280"/>
              </a:lnSpc>
            </a:pPr>
            <a:r>
              <a:rPr lang="en-US" sz="1900" spc="17">
                <a:solidFill>
                  <a:srgbClr val="FFDA70"/>
                </a:solidFill>
                <a:latin typeface="Glacial Indifference"/>
              </a:rPr>
              <a:t>This script takes in gramatically incorrect text input and processes it to generate corrected and improved text output.</a:t>
            </a:r>
          </a:p>
        </p:txBody>
      </p:sp>
      <p:sp>
        <p:nvSpPr>
          <p:cNvPr name="TextBox 43" id="43"/>
          <p:cNvSpPr txBox="true"/>
          <p:nvPr/>
        </p:nvSpPr>
        <p:spPr>
          <a:xfrm rot="0">
            <a:off x="15184210" y="4614445"/>
            <a:ext cx="2725641" cy="2286000"/>
          </a:xfrm>
          <a:prstGeom prst="rect">
            <a:avLst/>
          </a:prstGeom>
        </p:spPr>
        <p:txBody>
          <a:bodyPr anchor="t" rtlCol="false" tIns="0" lIns="0" bIns="0" rIns="0">
            <a:spAutoFit/>
          </a:bodyPr>
          <a:lstStyle/>
          <a:p>
            <a:pPr>
              <a:lnSpc>
                <a:spcPts val="2280"/>
              </a:lnSpc>
            </a:pPr>
            <a:r>
              <a:rPr lang="en-US" sz="1900" spc="17">
                <a:solidFill>
                  <a:srgbClr val="FFDA70"/>
                </a:solidFill>
                <a:latin typeface="Glacial Indifference"/>
              </a:rPr>
              <a:t>Using Python’s in-built module, Gradio, to build a component - based user interface to host locally and deploy on a public domain using version control tools like GitHub.</a:t>
            </a:r>
          </a:p>
        </p:txBody>
      </p:sp>
      <p:sp>
        <p:nvSpPr>
          <p:cNvPr name="TextBox 44" id="44"/>
          <p:cNvSpPr txBox="true"/>
          <p:nvPr/>
        </p:nvSpPr>
        <p:spPr>
          <a:xfrm rot="0">
            <a:off x="4093156" y="4614445"/>
            <a:ext cx="2725641" cy="3429000"/>
          </a:xfrm>
          <a:prstGeom prst="rect">
            <a:avLst/>
          </a:prstGeom>
        </p:spPr>
        <p:txBody>
          <a:bodyPr anchor="t" rtlCol="false" tIns="0" lIns="0" bIns="0" rIns="0">
            <a:spAutoFit/>
          </a:bodyPr>
          <a:lstStyle/>
          <a:p>
            <a:pPr>
              <a:lnSpc>
                <a:spcPts val="2280"/>
              </a:lnSpc>
            </a:pPr>
            <a:r>
              <a:rPr lang="en-US" sz="1900" spc="17">
                <a:solidFill>
                  <a:srgbClr val="2872BD"/>
                </a:solidFill>
                <a:latin typeface="Glacial Indifference"/>
              </a:rPr>
              <a:t>Fine-tuned the audio parameters to build a Custom ASR on various models such as Wav2Vec, HuBERT and OpenAI Whisper.</a:t>
            </a:r>
          </a:p>
          <a:p>
            <a:pPr>
              <a:lnSpc>
                <a:spcPts val="2280"/>
              </a:lnSpc>
            </a:pPr>
            <a:r>
              <a:rPr lang="en-US" sz="1900" spc="17">
                <a:solidFill>
                  <a:srgbClr val="2872BD"/>
                </a:solidFill>
                <a:latin typeface="Glacial Indifference"/>
              </a:rPr>
              <a:t> </a:t>
            </a:r>
          </a:p>
          <a:p>
            <a:pPr>
              <a:lnSpc>
                <a:spcPts val="2280"/>
              </a:lnSpc>
            </a:pPr>
            <a:r>
              <a:rPr lang="en-US" sz="1900" spc="17">
                <a:solidFill>
                  <a:srgbClr val="2872BD"/>
                </a:solidFill>
                <a:latin typeface="Glacial Indifference"/>
              </a:rPr>
              <a:t>As per the model and integration constraints, we chose to proceed with the OpenAI Whisper (base) model.</a:t>
            </a:r>
          </a:p>
        </p:txBody>
      </p:sp>
      <p:sp>
        <p:nvSpPr>
          <p:cNvPr name="TextBox 45" id="45"/>
          <p:cNvSpPr txBox="true"/>
          <p:nvPr/>
        </p:nvSpPr>
        <p:spPr>
          <a:xfrm rot="0">
            <a:off x="11490145" y="4614445"/>
            <a:ext cx="2725641" cy="1714500"/>
          </a:xfrm>
          <a:prstGeom prst="rect">
            <a:avLst/>
          </a:prstGeom>
        </p:spPr>
        <p:txBody>
          <a:bodyPr anchor="t" rtlCol="false" tIns="0" lIns="0" bIns="0" rIns="0">
            <a:spAutoFit/>
          </a:bodyPr>
          <a:lstStyle/>
          <a:p>
            <a:pPr>
              <a:lnSpc>
                <a:spcPts val="2280"/>
              </a:lnSpc>
            </a:pPr>
            <a:r>
              <a:rPr lang="en-US" sz="1900" spc="17">
                <a:solidFill>
                  <a:srgbClr val="2872BD"/>
                </a:solidFill>
                <a:latin typeface="Glacial Indifference"/>
              </a:rPr>
              <a:t>Using Google’s text to speech engine, the improvised text is converted to an audio as well, which is available in different global accents.</a:t>
            </a:r>
          </a:p>
        </p:txBody>
      </p:sp>
      <p:grpSp>
        <p:nvGrpSpPr>
          <p:cNvPr name="Group 46" id="46"/>
          <p:cNvGrpSpPr/>
          <p:nvPr/>
        </p:nvGrpSpPr>
        <p:grpSpPr>
          <a:xfrm rot="0">
            <a:off x="3305799" y="3731881"/>
            <a:ext cx="626396" cy="246468"/>
            <a:chOff x="0" y="0"/>
            <a:chExt cx="1221814" cy="480746"/>
          </a:xfrm>
        </p:grpSpPr>
        <p:sp>
          <p:nvSpPr>
            <p:cNvPr name="Freeform 47" id="47"/>
            <p:cNvSpPr/>
            <p:nvPr/>
          </p:nvSpPr>
          <p:spPr>
            <a:xfrm flipH="false" flipV="false" rot="0">
              <a:off x="12509" y="5902"/>
              <a:ext cx="1196849" cy="468947"/>
            </a:xfrm>
            <a:custGeom>
              <a:avLst/>
              <a:gdLst/>
              <a:ahLst/>
              <a:cxnLst/>
              <a:rect r="r" b="b" t="t" l="l"/>
              <a:pathLst>
                <a:path h="468947" w="1196849">
                  <a:moveTo>
                    <a:pt x="0" y="117207"/>
                  </a:moveTo>
                  <a:lnTo>
                    <a:pt x="697745" y="117207"/>
                  </a:lnTo>
                  <a:lnTo>
                    <a:pt x="697745" y="0"/>
                  </a:lnTo>
                  <a:lnTo>
                    <a:pt x="1196849" y="234473"/>
                  </a:lnTo>
                  <a:lnTo>
                    <a:pt x="697745" y="468947"/>
                  </a:lnTo>
                  <a:lnTo>
                    <a:pt x="697745" y="351681"/>
                  </a:lnTo>
                  <a:lnTo>
                    <a:pt x="0" y="351681"/>
                  </a:lnTo>
                  <a:close/>
                </a:path>
              </a:pathLst>
            </a:custGeom>
            <a:solidFill>
              <a:srgbClr val="898989"/>
            </a:solidFill>
          </p:spPr>
        </p:sp>
        <p:sp>
          <p:nvSpPr>
            <p:cNvPr name="Freeform 48" id="48"/>
            <p:cNvSpPr/>
            <p:nvPr/>
          </p:nvSpPr>
          <p:spPr>
            <a:xfrm flipH="false" flipV="false" rot="0">
              <a:off x="0" y="-889"/>
              <a:ext cx="1221868" cy="482661"/>
            </a:xfrm>
            <a:custGeom>
              <a:avLst/>
              <a:gdLst/>
              <a:ahLst/>
              <a:cxnLst/>
              <a:rect r="r" b="b" t="t" l="l"/>
              <a:pathLst>
                <a:path h="482661" w="1221868">
                  <a:moveTo>
                    <a:pt x="12509" y="118096"/>
                  </a:moveTo>
                  <a:lnTo>
                    <a:pt x="710254" y="118096"/>
                  </a:lnTo>
                  <a:lnTo>
                    <a:pt x="710254" y="123998"/>
                  </a:lnTo>
                  <a:lnTo>
                    <a:pt x="697745" y="123998"/>
                  </a:lnTo>
                  <a:lnTo>
                    <a:pt x="697745" y="6791"/>
                  </a:lnTo>
                  <a:cubicBezTo>
                    <a:pt x="697745" y="4430"/>
                    <a:pt x="700747" y="2246"/>
                    <a:pt x="705501" y="1361"/>
                  </a:cubicBezTo>
                  <a:cubicBezTo>
                    <a:pt x="710254" y="0"/>
                    <a:pt x="715508" y="948"/>
                    <a:pt x="719135" y="2600"/>
                  </a:cubicBezTo>
                  <a:lnTo>
                    <a:pt x="1218239" y="237074"/>
                  </a:lnTo>
                  <a:cubicBezTo>
                    <a:pt x="1220616" y="238195"/>
                    <a:pt x="1221868" y="239671"/>
                    <a:pt x="1221868" y="241264"/>
                  </a:cubicBezTo>
                  <a:cubicBezTo>
                    <a:pt x="1221868" y="242858"/>
                    <a:pt x="1220491" y="244333"/>
                    <a:pt x="1218239" y="245454"/>
                  </a:cubicBezTo>
                  <a:lnTo>
                    <a:pt x="719135" y="479928"/>
                  </a:lnTo>
                  <a:cubicBezTo>
                    <a:pt x="715508" y="481645"/>
                    <a:pt x="710129" y="482661"/>
                    <a:pt x="705501" y="481167"/>
                  </a:cubicBezTo>
                  <a:cubicBezTo>
                    <a:pt x="700872" y="480223"/>
                    <a:pt x="697745" y="478099"/>
                    <a:pt x="697745" y="475738"/>
                  </a:cubicBezTo>
                  <a:lnTo>
                    <a:pt x="697745" y="358472"/>
                  </a:lnTo>
                  <a:lnTo>
                    <a:pt x="710254" y="358472"/>
                  </a:lnTo>
                  <a:lnTo>
                    <a:pt x="710254" y="364373"/>
                  </a:lnTo>
                  <a:lnTo>
                    <a:pt x="12509" y="364373"/>
                  </a:lnTo>
                  <a:cubicBezTo>
                    <a:pt x="5629" y="364373"/>
                    <a:pt x="0" y="361718"/>
                    <a:pt x="0" y="358472"/>
                  </a:cubicBezTo>
                  <a:lnTo>
                    <a:pt x="0" y="123998"/>
                  </a:lnTo>
                  <a:cubicBezTo>
                    <a:pt x="0" y="120752"/>
                    <a:pt x="5629" y="118096"/>
                    <a:pt x="12509" y="118096"/>
                  </a:cubicBezTo>
                  <a:moveTo>
                    <a:pt x="12509" y="129900"/>
                  </a:moveTo>
                  <a:lnTo>
                    <a:pt x="12509" y="123998"/>
                  </a:lnTo>
                  <a:lnTo>
                    <a:pt x="25018" y="123998"/>
                  </a:lnTo>
                  <a:lnTo>
                    <a:pt x="25018" y="358472"/>
                  </a:lnTo>
                  <a:lnTo>
                    <a:pt x="12509" y="358472"/>
                  </a:lnTo>
                  <a:lnTo>
                    <a:pt x="12509" y="352570"/>
                  </a:lnTo>
                  <a:lnTo>
                    <a:pt x="710254" y="352570"/>
                  </a:lnTo>
                  <a:cubicBezTo>
                    <a:pt x="717134" y="352570"/>
                    <a:pt x="722763" y="355226"/>
                    <a:pt x="722763" y="358472"/>
                  </a:cubicBezTo>
                  <a:lnTo>
                    <a:pt x="722763" y="475738"/>
                  </a:lnTo>
                  <a:lnTo>
                    <a:pt x="710254" y="475738"/>
                  </a:lnTo>
                  <a:lnTo>
                    <a:pt x="701373" y="471548"/>
                  </a:lnTo>
                  <a:lnTo>
                    <a:pt x="1200477" y="237074"/>
                  </a:lnTo>
                  <a:lnTo>
                    <a:pt x="1209358" y="241264"/>
                  </a:lnTo>
                  <a:lnTo>
                    <a:pt x="1200477" y="245454"/>
                  </a:lnTo>
                  <a:lnTo>
                    <a:pt x="701373" y="10981"/>
                  </a:lnTo>
                  <a:lnTo>
                    <a:pt x="710254" y="6791"/>
                  </a:lnTo>
                  <a:lnTo>
                    <a:pt x="722763" y="6791"/>
                  </a:lnTo>
                  <a:lnTo>
                    <a:pt x="722763" y="123998"/>
                  </a:lnTo>
                  <a:cubicBezTo>
                    <a:pt x="722763" y="127244"/>
                    <a:pt x="717134" y="129900"/>
                    <a:pt x="710254" y="129900"/>
                  </a:cubicBezTo>
                  <a:lnTo>
                    <a:pt x="12509" y="129900"/>
                  </a:lnTo>
                  <a:close/>
                </a:path>
              </a:pathLst>
            </a:custGeom>
            <a:solidFill>
              <a:srgbClr val="898989"/>
            </a:solidFill>
          </p:spPr>
        </p:sp>
      </p:grpSp>
      <p:grpSp>
        <p:nvGrpSpPr>
          <p:cNvPr name="Group 49" id="49"/>
          <p:cNvGrpSpPr/>
          <p:nvPr/>
        </p:nvGrpSpPr>
        <p:grpSpPr>
          <a:xfrm rot="0">
            <a:off x="10702789" y="3731881"/>
            <a:ext cx="626396" cy="246468"/>
            <a:chOff x="0" y="0"/>
            <a:chExt cx="1221814" cy="480746"/>
          </a:xfrm>
        </p:grpSpPr>
        <p:sp>
          <p:nvSpPr>
            <p:cNvPr name="Freeform 50" id="50"/>
            <p:cNvSpPr/>
            <p:nvPr/>
          </p:nvSpPr>
          <p:spPr>
            <a:xfrm flipH="false" flipV="false" rot="0">
              <a:off x="12509" y="5902"/>
              <a:ext cx="1196849" cy="468947"/>
            </a:xfrm>
            <a:custGeom>
              <a:avLst/>
              <a:gdLst/>
              <a:ahLst/>
              <a:cxnLst/>
              <a:rect r="r" b="b" t="t" l="l"/>
              <a:pathLst>
                <a:path h="468947" w="1196849">
                  <a:moveTo>
                    <a:pt x="0" y="117207"/>
                  </a:moveTo>
                  <a:lnTo>
                    <a:pt x="697745" y="117207"/>
                  </a:lnTo>
                  <a:lnTo>
                    <a:pt x="697745" y="0"/>
                  </a:lnTo>
                  <a:lnTo>
                    <a:pt x="1196849" y="234473"/>
                  </a:lnTo>
                  <a:lnTo>
                    <a:pt x="697745" y="468947"/>
                  </a:lnTo>
                  <a:lnTo>
                    <a:pt x="697745" y="351681"/>
                  </a:lnTo>
                  <a:lnTo>
                    <a:pt x="0" y="351681"/>
                  </a:lnTo>
                  <a:close/>
                </a:path>
              </a:pathLst>
            </a:custGeom>
            <a:solidFill>
              <a:srgbClr val="898989"/>
            </a:solidFill>
          </p:spPr>
        </p:sp>
        <p:sp>
          <p:nvSpPr>
            <p:cNvPr name="Freeform 51" id="51"/>
            <p:cNvSpPr/>
            <p:nvPr/>
          </p:nvSpPr>
          <p:spPr>
            <a:xfrm flipH="false" flipV="false" rot="0">
              <a:off x="0" y="-889"/>
              <a:ext cx="1221868" cy="482661"/>
            </a:xfrm>
            <a:custGeom>
              <a:avLst/>
              <a:gdLst/>
              <a:ahLst/>
              <a:cxnLst/>
              <a:rect r="r" b="b" t="t" l="l"/>
              <a:pathLst>
                <a:path h="482661" w="1221868">
                  <a:moveTo>
                    <a:pt x="12509" y="118096"/>
                  </a:moveTo>
                  <a:lnTo>
                    <a:pt x="710254" y="118096"/>
                  </a:lnTo>
                  <a:lnTo>
                    <a:pt x="710254" y="123998"/>
                  </a:lnTo>
                  <a:lnTo>
                    <a:pt x="697745" y="123998"/>
                  </a:lnTo>
                  <a:lnTo>
                    <a:pt x="697745" y="6791"/>
                  </a:lnTo>
                  <a:cubicBezTo>
                    <a:pt x="697745" y="4430"/>
                    <a:pt x="700747" y="2246"/>
                    <a:pt x="705501" y="1361"/>
                  </a:cubicBezTo>
                  <a:cubicBezTo>
                    <a:pt x="710254" y="0"/>
                    <a:pt x="715508" y="948"/>
                    <a:pt x="719135" y="2600"/>
                  </a:cubicBezTo>
                  <a:lnTo>
                    <a:pt x="1218239" y="237074"/>
                  </a:lnTo>
                  <a:cubicBezTo>
                    <a:pt x="1220616" y="238195"/>
                    <a:pt x="1221868" y="239671"/>
                    <a:pt x="1221868" y="241264"/>
                  </a:cubicBezTo>
                  <a:cubicBezTo>
                    <a:pt x="1221868" y="242858"/>
                    <a:pt x="1220491" y="244333"/>
                    <a:pt x="1218239" y="245454"/>
                  </a:cubicBezTo>
                  <a:lnTo>
                    <a:pt x="719135" y="479928"/>
                  </a:lnTo>
                  <a:cubicBezTo>
                    <a:pt x="715508" y="481645"/>
                    <a:pt x="710129" y="482661"/>
                    <a:pt x="705501" y="481167"/>
                  </a:cubicBezTo>
                  <a:cubicBezTo>
                    <a:pt x="700872" y="480223"/>
                    <a:pt x="697745" y="478099"/>
                    <a:pt x="697745" y="475738"/>
                  </a:cubicBezTo>
                  <a:lnTo>
                    <a:pt x="697745" y="358472"/>
                  </a:lnTo>
                  <a:lnTo>
                    <a:pt x="710254" y="358472"/>
                  </a:lnTo>
                  <a:lnTo>
                    <a:pt x="710254" y="364373"/>
                  </a:lnTo>
                  <a:lnTo>
                    <a:pt x="12509" y="364373"/>
                  </a:lnTo>
                  <a:cubicBezTo>
                    <a:pt x="5629" y="364373"/>
                    <a:pt x="0" y="361718"/>
                    <a:pt x="0" y="358472"/>
                  </a:cubicBezTo>
                  <a:lnTo>
                    <a:pt x="0" y="123998"/>
                  </a:lnTo>
                  <a:cubicBezTo>
                    <a:pt x="0" y="120752"/>
                    <a:pt x="5629" y="118096"/>
                    <a:pt x="12509" y="118096"/>
                  </a:cubicBezTo>
                  <a:moveTo>
                    <a:pt x="12509" y="129900"/>
                  </a:moveTo>
                  <a:lnTo>
                    <a:pt x="12509" y="123998"/>
                  </a:lnTo>
                  <a:lnTo>
                    <a:pt x="25018" y="123998"/>
                  </a:lnTo>
                  <a:lnTo>
                    <a:pt x="25018" y="358472"/>
                  </a:lnTo>
                  <a:lnTo>
                    <a:pt x="12509" y="358472"/>
                  </a:lnTo>
                  <a:lnTo>
                    <a:pt x="12509" y="352570"/>
                  </a:lnTo>
                  <a:lnTo>
                    <a:pt x="710254" y="352570"/>
                  </a:lnTo>
                  <a:cubicBezTo>
                    <a:pt x="717134" y="352570"/>
                    <a:pt x="722763" y="355226"/>
                    <a:pt x="722763" y="358472"/>
                  </a:cubicBezTo>
                  <a:lnTo>
                    <a:pt x="722763" y="475738"/>
                  </a:lnTo>
                  <a:lnTo>
                    <a:pt x="710254" y="475738"/>
                  </a:lnTo>
                  <a:lnTo>
                    <a:pt x="701373" y="471548"/>
                  </a:lnTo>
                  <a:lnTo>
                    <a:pt x="1200477" y="237074"/>
                  </a:lnTo>
                  <a:lnTo>
                    <a:pt x="1209358" y="241264"/>
                  </a:lnTo>
                  <a:lnTo>
                    <a:pt x="1200477" y="245454"/>
                  </a:lnTo>
                  <a:lnTo>
                    <a:pt x="701373" y="10981"/>
                  </a:lnTo>
                  <a:lnTo>
                    <a:pt x="710254" y="6791"/>
                  </a:lnTo>
                  <a:lnTo>
                    <a:pt x="722763" y="6791"/>
                  </a:lnTo>
                  <a:lnTo>
                    <a:pt x="722763" y="123998"/>
                  </a:lnTo>
                  <a:cubicBezTo>
                    <a:pt x="722763" y="127244"/>
                    <a:pt x="717134" y="129900"/>
                    <a:pt x="710254" y="129900"/>
                  </a:cubicBezTo>
                  <a:lnTo>
                    <a:pt x="12509" y="129900"/>
                  </a:lnTo>
                  <a:close/>
                </a:path>
              </a:pathLst>
            </a:custGeom>
            <a:solidFill>
              <a:srgbClr val="898989"/>
            </a:solidFill>
          </p:spPr>
        </p:sp>
      </p:grpSp>
      <p:grpSp>
        <p:nvGrpSpPr>
          <p:cNvPr name="Group 52" id="52"/>
          <p:cNvGrpSpPr/>
          <p:nvPr/>
        </p:nvGrpSpPr>
        <p:grpSpPr>
          <a:xfrm rot="0">
            <a:off x="7008725" y="3731881"/>
            <a:ext cx="607964" cy="246468"/>
            <a:chOff x="0" y="0"/>
            <a:chExt cx="1185861" cy="480746"/>
          </a:xfrm>
        </p:grpSpPr>
        <p:sp>
          <p:nvSpPr>
            <p:cNvPr name="Freeform 53" id="53"/>
            <p:cNvSpPr/>
            <p:nvPr/>
          </p:nvSpPr>
          <p:spPr>
            <a:xfrm flipH="false" flipV="false" rot="0">
              <a:off x="12141" y="5902"/>
              <a:ext cx="1161631" cy="468947"/>
            </a:xfrm>
            <a:custGeom>
              <a:avLst/>
              <a:gdLst/>
              <a:ahLst/>
              <a:cxnLst/>
              <a:rect r="r" b="b" t="t" l="l"/>
              <a:pathLst>
                <a:path h="468947" w="1161631">
                  <a:moveTo>
                    <a:pt x="0" y="117207"/>
                  </a:moveTo>
                  <a:lnTo>
                    <a:pt x="677213" y="117207"/>
                  </a:lnTo>
                  <a:lnTo>
                    <a:pt x="677213" y="0"/>
                  </a:lnTo>
                  <a:lnTo>
                    <a:pt x="1161631" y="234473"/>
                  </a:lnTo>
                  <a:lnTo>
                    <a:pt x="677213" y="468947"/>
                  </a:lnTo>
                  <a:lnTo>
                    <a:pt x="677213" y="351681"/>
                  </a:lnTo>
                  <a:lnTo>
                    <a:pt x="0" y="351681"/>
                  </a:lnTo>
                  <a:close/>
                </a:path>
              </a:pathLst>
            </a:custGeom>
            <a:solidFill>
              <a:srgbClr val="898989"/>
            </a:solidFill>
          </p:spPr>
        </p:sp>
        <p:sp>
          <p:nvSpPr>
            <p:cNvPr name="Freeform 54" id="54"/>
            <p:cNvSpPr/>
            <p:nvPr/>
          </p:nvSpPr>
          <p:spPr>
            <a:xfrm flipH="false" flipV="false" rot="0">
              <a:off x="0" y="-889"/>
              <a:ext cx="1185915" cy="482661"/>
            </a:xfrm>
            <a:custGeom>
              <a:avLst/>
              <a:gdLst/>
              <a:ahLst/>
              <a:cxnLst/>
              <a:rect r="r" b="b" t="t" l="l"/>
              <a:pathLst>
                <a:path h="482661" w="1185915">
                  <a:moveTo>
                    <a:pt x="12141" y="118096"/>
                  </a:moveTo>
                  <a:lnTo>
                    <a:pt x="689354" y="118096"/>
                  </a:lnTo>
                  <a:lnTo>
                    <a:pt x="689354" y="123998"/>
                  </a:lnTo>
                  <a:lnTo>
                    <a:pt x="677214" y="123998"/>
                  </a:lnTo>
                  <a:lnTo>
                    <a:pt x="677214" y="6791"/>
                  </a:lnTo>
                  <a:cubicBezTo>
                    <a:pt x="677214" y="4430"/>
                    <a:pt x="680127" y="2246"/>
                    <a:pt x="684741" y="1361"/>
                  </a:cubicBezTo>
                  <a:cubicBezTo>
                    <a:pt x="689354" y="0"/>
                    <a:pt x="694454" y="948"/>
                    <a:pt x="697974" y="2600"/>
                  </a:cubicBezTo>
                  <a:lnTo>
                    <a:pt x="1182392" y="237074"/>
                  </a:lnTo>
                  <a:cubicBezTo>
                    <a:pt x="1184699" y="238195"/>
                    <a:pt x="1185915" y="239671"/>
                    <a:pt x="1185915" y="241264"/>
                  </a:cubicBezTo>
                  <a:cubicBezTo>
                    <a:pt x="1185915" y="242858"/>
                    <a:pt x="1184578" y="244333"/>
                    <a:pt x="1182392" y="245454"/>
                  </a:cubicBezTo>
                  <a:lnTo>
                    <a:pt x="697974" y="479928"/>
                  </a:lnTo>
                  <a:cubicBezTo>
                    <a:pt x="694454" y="481645"/>
                    <a:pt x="689233" y="482661"/>
                    <a:pt x="684741" y="481167"/>
                  </a:cubicBezTo>
                  <a:cubicBezTo>
                    <a:pt x="680249" y="480223"/>
                    <a:pt x="677214" y="478099"/>
                    <a:pt x="677214" y="475738"/>
                  </a:cubicBezTo>
                  <a:lnTo>
                    <a:pt x="677214" y="358472"/>
                  </a:lnTo>
                  <a:lnTo>
                    <a:pt x="689354" y="358472"/>
                  </a:lnTo>
                  <a:lnTo>
                    <a:pt x="689354" y="364373"/>
                  </a:lnTo>
                  <a:lnTo>
                    <a:pt x="12141" y="364373"/>
                  </a:lnTo>
                  <a:cubicBezTo>
                    <a:pt x="5463" y="364373"/>
                    <a:pt x="0" y="361718"/>
                    <a:pt x="0" y="358472"/>
                  </a:cubicBezTo>
                  <a:lnTo>
                    <a:pt x="0" y="123998"/>
                  </a:lnTo>
                  <a:cubicBezTo>
                    <a:pt x="0" y="120752"/>
                    <a:pt x="5463" y="118096"/>
                    <a:pt x="12141" y="118096"/>
                  </a:cubicBezTo>
                  <a:moveTo>
                    <a:pt x="12141" y="129900"/>
                  </a:moveTo>
                  <a:lnTo>
                    <a:pt x="12141" y="123998"/>
                  </a:lnTo>
                  <a:lnTo>
                    <a:pt x="24282" y="123998"/>
                  </a:lnTo>
                  <a:lnTo>
                    <a:pt x="24282" y="358472"/>
                  </a:lnTo>
                  <a:lnTo>
                    <a:pt x="12141" y="358472"/>
                  </a:lnTo>
                  <a:lnTo>
                    <a:pt x="12141" y="352570"/>
                  </a:lnTo>
                  <a:lnTo>
                    <a:pt x="689354" y="352570"/>
                  </a:lnTo>
                  <a:cubicBezTo>
                    <a:pt x="696032" y="352570"/>
                    <a:pt x="701495" y="355226"/>
                    <a:pt x="701495" y="358472"/>
                  </a:cubicBezTo>
                  <a:lnTo>
                    <a:pt x="701495" y="475738"/>
                  </a:lnTo>
                  <a:lnTo>
                    <a:pt x="689354" y="475738"/>
                  </a:lnTo>
                  <a:lnTo>
                    <a:pt x="680734" y="471548"/>
                  </a:lnTo>
                  <a:lnTo>
                    <a:pt x="1165152" y="237074"/>
                  </a:lnTo>
                  <a:lnTo>
                    <a:pt x="1173772" y="241264"/>
                  </a:lnTo>
                  <a:lnTo>
                    <a:pt x="1165152" y="245454"/>
                  </a:lnTo>
                  <a:lnTo>
                    <a:pt x="680734" y="10981"/>
                  </a:lnTo>
                  <a:lnTo>
                    <a:pt x="689354" y="6791"/>
                  </a:lnTo>
                  <a:lnTo>
                    <a:pt x="701495" y="6791"/>
                  </a:lnTo>
                  <a:lnTo>
                    <a:pt x="701495" y="123998"/>
                  </a:lnTo>
                  <a:cubicBezTo>
                    <a:pt x="701495" y="127244"/>
                    <a:pt x="696032" y="129900"/>
                    <a:pt x="689354" y="129900"/>
                  </a:cubicBezTo>
                  <a:lnTo>
                    <a:pt x="12141" y="129900"/>
                  </a:lnTo>
                  <a:close/>
                </a:path>
              </a:pathLst>
            </a:custGeom>
            <a:solidFill>
              <a:srgbClr val="898989"/>
            </a:solidFill>
          </p:spPr>
        </p:sp>
      </p:grpSp>
      <p:grpSp>
        <p:nvGrpSpPr>
          <p:cNvPr name="Group 55" id="55"/>
          <p:cNvGrpSpPr/>
          <p:nvPr/>
        </p:nvGrpSpPr>
        <p:grpSpPr>
          <a:xfrm rot="0">
            <a:off x="14405714" y="3731881"/>
            <a:ext cx="607964" cy="246468"/>
            <a:chOff x="0" y="0"/>
            <a:chExt cx="1185861" cy="480746"/>
          </a:xfrm>
        </p:grpSpPr>
        <p:sp>
          <p:nvSpPr>
            <p:cNvPr name="Freeform 56" id="56"/>
            <p:cNvSpPr/>
            <p:nvPr/>
          </p:nvSpPr>
          <p:spPr>
            <a:xfrm flipH="false" flipV="false" rot="0">
              <a:off x="12141" y="5902"/>
              <a:ext cx="1161631" cy="468947"/>
            </a:xfrm>
            <a:custGeom>
              <a:avLst/>
              <a:gdLst/>
              <a:ahLst/>
              <a:cxnLst/>
              <a:rect r="r" b="b" t="t" l="l"/>
              <a:pathLst>
                <a:path h="468947" w="1161631">
                  <a:moveTo>
                    <a:pt x="0" y="117207"/>
                  </a:moveTo>
                  <a:lnTo>
                    <a:pt x="677213" y="117207"/>
                  </a:lnTo>
                  <a:lnTo>
                    <a:pt x="677213" y="0"/>
                  </a:lnTo>
                  <a:lnTo>
                    <a:pt x="1161631" y="234473"/>
                  </a:lnTo>
                  <a:lnTo>
                    <a:pt x="677213" y="468947"/>
                  </a:lnTo>
                  <a:lnTo>
                    <a:pt x="677213" y="351681"/>
                  </a:lnTo>
                  <a:lnTo>
                    <a:pt x="0" y="351681"/>
                  </a:lnTo>
                  <a:close/>
                </a:path>
              </a:pathLst>
            </a:custGeom>
            <a:solidFill>
              <a:srgbClr val="898989"/>
            </a:solidFill>
          </p:spPr>
        </p:sp>
        <p:sp>
          <p:nvSpPr>
            <p:cNvPr name="Freeform 57" id="57"/>
            <p:cNvSpPr/>
            <p:nvPr/>
          </p:nvSpPr>
          <p:spPr>
            <a:xfrm flipH="false" flipV="false" rot="0">
              <a:off x="0" y="-889"/>
              <a:ext cx="1185915" cy="482661"/>
            </a:xfrm>
            <a:custGeom>
              <a:avLst/>
              <a:gdLst/>
              <a:ahLst/>
              <a:cxnLst/>
              <a:rect r="r" b="b" t="t" l="l"/>
              <a:pathLst>
                <a:path h="482661" w="1185915">
                  <a:moveTo>
                    <a:pt x="12141" y="118096"/>
                  </a:moveTo>
                  <a:lnTo>
                    <a:pt x="689354" y="118096"/>
                  </a:lnTo>
                  <a:lnTo>
                    <a:pt x="689354" y="123998"/>
                  </a:lnTo>
                  <a:lnTo>
                    <a:pt x="677214" y="123998"/>
                  </a:lnTo>
                  <a:lnTo>
                    <a:pt x="677214" y="6791"/>
                  </a:lnTo>
                  <a:cubicBezTo>
                    <a:pt x="677214" y="4430"/>
                    <a:pt x="680127" y="2246"/>
                    <a:pt x="684741" y="1361"/>
                  </a:cubicBezTo>
                  <a:cubicBezTo>
                    <a:pt x="689354" y="0"/>
                    <a:pt x="694454" y="948"/>
                    <a:pt x="697974" y="2600"/>
                  </a:cubicBezTo>
                  <a:lnTo>
                    <a:pt x="1182392" y="237074"/>
                  </a:lnTo>
                  <a:cubicBezTo>
                    <a:pt x="1184699" y="238195"/>
                    <a:pt x="1185915" y="239671"/>
                    <a:pt x="1185915" y="241264"/>
                  </a:cubicBezTo>
                  <a:cubicBezTo>
                    <a:pt x="1185915" y="242858"/>
                    <a:pt x="1184578" y="244333"/>
                    <a:pt x="1182392" y="245454"/>
                  </a:cubicBezTo>
                  <a:lnTo>
                    <a:pt x="697974" y="479928"/>
                  </a:lnTo>
                  <a:cubicBezTo>
                    <a:pt x="694454" y="481645"/>
                    <a:pt x="689233" y="482661"/>
                    <a:pt x="684741" y="481167"/>
                  </a:cubicBezTo>
                  <a:cubicBezTo>
                    <a:pt x="680249" y="480223"/>
                    <a:pt x="677214" y="478099"/>
                    <a:pt x="677214" y="475738"/>
                  </a:cubicBezTo>
                  <a:lnTo>
                    <a:pt x="677214" y="358472"/>
                  </a:lnTo>
                  <a:lnTo>
                    <a:pt x="689354" y="358472"/>
                  </a:lnTo>
                  <a:lnTo>
                    <a:pt x="689354" y="364373"/>
                  </a:lnTo>
                  <a:lnTo>
                    <a:pt x="12141" y="364373"/>
                  </a:lnTo>
                  <a:cubicBezTo>
                    <a:pt x="5463" y="364373"/>
                    <a:pt x="0" y="361718"/>
                    <a:pt x="0" y="358472"/>
                  </a:cubicBezTo>
                  <a:lnTo>
                    <a:pt x="0" y="123998"/>
                  </a:lnTo>
                  <a:cubicBezTo>
                    <a:pt x="0" y="120752"/>
                    <a:pt x="5463" y="118096"/>
                    <a:pt x="12141" y="118096"/>
                  </a:cubicBezTo>
                  <a:moveTo>
                    <a:pt x="12141" y="129900"/>
                  </a:moveTo>
                  <a:lnTo>
                    <a:pt x="12141" y="123998"/>
                  </a:lnTo>
                  <a:lnTo>
                    <a:pt x="24282" y="123998"/>
                  </a:lnTo>
                  <a:lnTo>
                    <a:pt x="24282" y="358472"/>
                  </a:lnTo>
                  <a:lnTo>
                    <a:pt x="12141" y="358472"/>
                  </a:lnTo>
                  <a:lnTo>
                    <a:pt x="12141" y="352570"/>
                  </a:lnTo>
                  <a:lnTo>
                    <a:pt x="689354" y="352570"/>
                  </a:lnTo>
                  <a:cubicBezTo>
                    <a:pt x="696032" y="352570"/>
                    <a:pt x="701495" y="355226"/>
                    <a:pt x="701495" y="358472"/>
                  </a:cubicBezTo>
                  <a:lnTo>
                    <a:pt x="701495" y="475738"/>
                  </a:lnTo>
                  <a:lnTo>
                    <a:pt x="689354" y="475738"/>
                  </a:lnTo>
                  <a:lnTo>
                    <a:pt x="680734" y="471548"/>
                  </a:lnTo>
                  <a:lnTo>
                    <a:pt x="1165152" y="237074"/>
                  </a:lnTo>
                  <a:lnTo>
                    <a:pt x="1173772" y="241264"/>
                  </a:lnTo>
                  <a:lnTo>
                    <a:pt x="1165152" y="245454"/>
                  </a:lnTo>
                  <a:lnTo>
                    <a:pt x="680734" y="10981"/>
                  </a:lnTo>
                  <a:lnTo>
                    <a:pt x="689354" y="6791"/>
                  </a:lnTo>
                  <a:lnTo>
                    <a:pt x="701495" y="6791"/>
                  </a:lnTo>
                  <a:lnTo>
                    <a:pt x="701495" y="123998"/>
                  </a:lnTo>
                  <a:cubicBezTo>
                    <a:pt x="701495" y="127244"/>
                    <a:pt x="696032" y="129900"/>
                    <a:pt x="689354" y="129900"/>
                  </a:cubicBezTo>
                  <a:lnTo>
                    <a:pt x="12141" y="129900"/>
                  </a:lnTo>
                  <a:close/>
                </a:path>
              </a:pathLst>
            </a:custGeom>
            <a:solidFill>
              <a:srgbClr val="898989"/>
            </a:solidFill>
          </p:spPr>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861450"/>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2"/>
            <a:stretch>
              <a:fillRect l="0" t="-7810" r="0" b="-7810"/>
            </a:stretch>
          </a:blipFill>
        </p:spPr>
      </p:sp>
      <p:grpSp>
        <p:nvGrpSpPr>
          <p:cNvPr name="Group 3" id="3"/>
          <p:cNvGrpSpPr/>
          <p:nvPr/>
        </p:nvGrpSpPr>
        <p:grpSpPr>
          <a:xfrm rot="0">
            <a:off x="1296800" y="2982362"/>
            <a:ext cx="3764250" cy="1674444"/>
            <a:chOff x="0" y="0"/>
            <a:chExt cx="5019000" cy="2232592"/>
          </a:xfrm>
        </p:grpSpPr>
        <p:grpSp>
          <p:nvGrpSpPr>
            <p:cNvPr name="Group 4" id="4"/>
            <p:cNvGrpSpPr/>
            <p:nvPr/>
          </p:nvGrpSpPr>
          <p:grpSpPr>
            <a:xfrm rot="0">
              <a:off x="0" y="0"/>
              <a:ext cx="5019000" cy="2232592"/>
              <a:chOff x="0" y="0"/>
              <a:chExt cx="1239660" cy="551435"/>
            </a:xfrm>
          </p:grpSpPr>
          <p:sp>
            <p:nvSpPr>
              <p:cNvPr name="Freeform 5" id="5"/>
              <p:cNvSpPr/>
              <p:nvPr/>
            </p:nvSpPr>
            <p:spPr>
              <a:xfrm flipH="false" flipV="false" rot="0">
                <a:off x="0" y="0"/>
                <a:ext cx="1239660" cy="551435"/>
              </a:xfrm>
              <a:custGeom>
                <a:avLst/>
                <a:gdLst/>
                <a:ahLst/>
                <a:cxnLst/>
                <a:rect r="r" b="b" t="t" l="l"/>
                <a:pathLst>
                  <a:path h="551435" w="1239660">
                    <a:moveTo>
                      <a:pt x="83886" y="0"/>
                    </a:moveTo>
                    <a:lnTo>
                      <a:pt x="1155774" y="0"/>
                    </a:lnTo>
                    <a:cubicBezTo>
                      <a:pt x="1202103" y="0"/>
                      <a:pt x="1239660" y="37557"/>
                      <a:pt x="1239660" y="83886"/>
                    </a:cubicBezTo>
                    <a:lnTo>
                      <a:pt x="1239660" y="467549"/>
                    </a:lnTo>
                    <a:cubicBezTo>
                      <a:pt x="1239660" y="513878"/>
                      <a:pt x="1202103" y="551435"/>
                      <a:pt x="1155774" y="551435"/>
                    </a:cubicBezTo>
                    <a:lnTo>
                      <a:pt x="83886" y="551435"/>
                    </a:lnTo>
                    <a:cubicBezTo>
                      <a:pt x="37557" y="551435"/>
                      <a:pt x="0" y="513878"/>
                      <a:pt x="0" y="467549"/>
                    </a:cubicBezTo>
                    <a:lnTo>
                      <a:pt x="0" y="83886"/>
                    </a:lnTo>
                    <a:cubicBezTo>
                      <a:pt x="0" y="37557"/>
                      <a:pt x="37557" y="0"/>
                      <a:pt x="83886" y="0"/>
                    </a:cubicBezTo>
                    <a:close/>
                  </a:path>
                </a:pathLst>
              </a:custGeom>
              <a:solidFill>
                <a:srgbClr val="0053A6"/>
              </a:solidFill>
            </p:spPr>
          </p:sp>
          <p:sp>
            <p:nvSpPr>
              <p:cNvPr name="TextBox 6" id="6"/>
              <p:cNvSpPr txBox="true"/>
              <p:nvPr/>
            </p:nvSpPr>
            <p:spPr>
              <a:xfrm>
                <a:off x="0" y="0"/>
                <a:ext cx="1239660" cy="551435"/>
              </a:xfrm>
              <a:prstGeom prst="rect">
                <a:avLst/>
              </a:prstGeom>
            </p:spPr>
            <p:txBody>
              <a:bodyPr anchor="ctr" rtlCol="false" tIns="50800" lIns="50800" bIns="50800" rIns="50800"/>
              <a:lstStyle/>
              <a:p>
                <a:pPr algn="ctr">
                  <a:lnSpc>
                    <a:spcPts val="2160"/>
                  </a:lnSpc>
                </a:pPr>
              </a:p>
            </p:txBody>
          </p:sp>
        </p:grpSp>
        <p:sp>
          <p:nvSpPr>
            <p:cNvPr name="TextBox 7" id="7"/>
            <p:cNvSpPr txBox="true"/>
            <p:nvPr/>
          </p:nvSpPr>
          <p:spPr>
            <a:xfrm rot="0">
              <a:off x="42527" y="301771"/>
              <a:ext cx="4933945" cy="1553978"/>
            </a:xfrm>
            <a:prstGeom prst="rect">
              <a:avLst/>
            </a:prstGeom>
          </p:spPr>
          <p:txBody>
            <a:bodyPr anchor="t" rtlCol="false" tIns="0" lIns="0" bIns="0" rIns="0">
              <a:spAutoFit/>
            </a:bodyPr>
            <a:lstStyle/>
            <a:p>
              <a:pPr algn="ctr">
                <a:lnSpc>
                  <a:spcPts val="3070"/>
                </a:lnSpc>
              </a:pPr>
              <a:r>
                <a:rPr lang="en-US" sz="2559" spc="23">
                  <a:solidFill>
                    <a:srgbClr val="FFDA70"/>
                  </a:solidFill>
                  <a:latin typeface="Glacial Indifference"/>
                </a:rPr>
                <a:t>Common Voices by Mozilla - WorldWide Accent Dataset</a:t>
              </a:r>
            </a:p>
          </p:txBody>
        </p:sp>
      </p:grpSp>
      <p:grpSp>
        <p:nvGrpSpPr>
          <p:cNvPr name="Group 8" id="8"/>
          <p:cNvGrpSpPr/>
          <p:nvPr/>
        </p:nvGrpSpPr>
        <p:grpSpPr>
          <a:xfrm rot="0">
            <a:off x="1296800" y="5143500"/>
            <a:ext cx="3764250" cy="1674444"/>
            <a:chOff x="0" y="0"/>
            <a:chExt cx="5019000" cy="2232592"/>
          </a:xfrm>
        </p:grpSpPr>
        <p:grpSp>
          <p:nvGrpSpPr>
            <p:cNvPr name="Group 9" id="9"/>
            <p:cNvGrpSpPr/>
            <p:nvPr/>
          </p:nvGrpSpPr>
          <p:grpSpPr>
            <a:xfrm rot="0">
              <a:off x="0" y="0"/>
              <a:ext cx="5019000" cy="2232592"/>
              <a:chOff x="0" y="0"/>
              <a:chExt cx="1239660" cy="551435"/>
            </a:xfrm>
          </p:grpSpPr>
          <p:sp>
            <p:nvSpPr>
              <p:cNvPr name="Freeform 10" id="10"/>
              <p:cNvSpPr/>
              <p:nvPr/>
            </p:nvSpPr>
            <p:spPr>
              <a:xfrm flipH="false" flipV="false" rot="0">
                <a:off x="0" y="0"/>
                <a:ext cx="1239660" cy="551435"/>
              </a:xfrm>
              <a:custGeom>
                <a:avLst/>
                <a:gdLst/>
                <a:ahLst/>
                <a:cxnLst/>
                <a:rect r="r" b="b" t="t" l="l"/>
                <a:pathLst>
                  <a:path h="551435" w="1239660">
                    <a:moveTo>
                      <a:pt x="83886" y="0"/>
                    </a:moveTo>
                    <a:lnTo>
                      <a:pt x="1155774" y="0"/>
                    </a:lnTo>
                    <a:cubicBezTo>
                      <a:pt x="1202103" y="0"/>
                      <a:pt x="1239660" y="37557"/>
                      <a:pt x="1239660" y="83886"/>
                    </a:cubicBezTo>
                    <a:lnTo>
                      <a:pt x="1239660" y="467549"/>
                    </a:lnTo>
                    <a:cubicBezTo>
                      <a:pt x="1239660" y="513878"/>
                      <a:pt x="1202103" y="551435"/>
                      <a:pt x="1155774" y="551435"/>
                    </a:cubicBezTo>
                    <a:lnTo>
                      <a:pt x="83886" y="551435"/>
                    </a:lnTo>
                    <a:cubicBezTo>
                      <a:pt x="37557" y="551435"/>
                      <a:pt x="0" y="513878"/>
                      <a:pt x="0" y="467549"/>
                    </a:cubicBezTo>
                    <a:lnTo>
                      <a:pt x="0" y="83886"/>
                    </a:lnTo>
                    <a:cubicBezTo>
                      <a:pt x="0" y="37557"/>
                      <a:pt x="37557" y="0"/>
                      <a:pt x="83886" y="0"/>
                    </a:cubicBezTo>
                    <a:close/>
                  </a:path>
                </a:pathLst>
              </a:custGeom>
              <a:solidFill>
                <a:srgbClr val="0053A6"/>
              </a:solidFill>
            </p:spPr>
          </p:sp>
          <p:sp>
            <p:nvSpPr>
              <p:cNvPr name="TextBox 11" id="11"/>
              <p:cNvSpPr txBox="true"/>
              <p:nvPr/>
            </p:nvSpPr>
            <p:spPr>
              <a:xfrm>
                <a:off x="0" y="0"/>
                <a:ext cx="1239660" cy="551435"/>
              </a:xfrm>
              <a:prstGeom prst="rect">
                <a:avLst/>
              </a:prstGeom>
            </p:spPr>
            <p:txBody>
              <a:bodyPr anchor="ctr" rtlCol="false" tIns="50800" lIns="50800" bIns="50800" rIns="50800"/>
              <a:lstStyle/>
              <a:p>
                <a:pPr algn="ctr">
                  <a:lnSpc>
                    <a:spcPts val="2160"/>
                  </a:lnSpc>
                </a:pPr>
              </a:p>
            </p:txBody>
          </p:sp>
        </p:grpSp>
        <p:sp>
          <p:nvSpPr>
            <p:cNvPr name="TextBox 12" id="12"/>
            <p:cNvSpPr txBox="true"/>
            <p:nvPr/>
          </p:nvSpPr>
          <p:spPr>
            <a:xfrm rot="0">
              <a:off x="42527" y="301771"/>
              <a:ext cx="4933945" cy="1553978"/>
            </a:xfrm>
            <a:prstGeom prst="rect">
              <a:avLst/>
            </a:prstGeom>
          </p:spPr>
          <p:txBody>
            <a:bodyPr anchor="t" rtlCol="false" tIns="0" lIns="0" bIns="0" rIns="0">
              <a:spAutoFit/>
            </a:bodyPr>
            <a:lstStyle/>
            <a:p>
              <a:pPr algn="ctr">
                <a:lnSpc>
                  <a:spcPts val="3070"/>
                </a:lnSpc>
              </a:pPr>
              <a:r>
                <a:rPr lang="en-US" sz="2559" spc="23">
                  <a:solidFill>
                    <a:srgbClr val="FFDA70"/>
                  </a:solidFill>
                  <a:latin typeface="Glacial Indifference"/>
                </a:rPr>
                <a:t>Svarah -  An Indic accented English speech dataset</a:t>
              </a:r>
            </a:p>
          </p:txBody>
        </p:sp>
      </p:grpSp>
      <p:sp>
        <p:nvSpPr>
          <p:cNvPr name="Freeform 13" id="13"/>
          <p:cNvSpPr/>
          <p:nvPr/>
        </p:nvSpPr>
        <p:spPr>
          <a:xfrm flipH="false" flipV="false" rot="0">
            <a:off x="12637900" y="-553779"/>
            <a:ext cx="5995795" cy="5995795"/>
          </a:xfrm>
          <a:custGeom>
            <a:avLst/>
            <a:gdLst/>
            <a:ahLst/>
            <a:cxnLst/>
            <a:rect r="r" b="b" t="t" l="l"/>
            <a:pathLst>
              <a:path h="5995795" w="5995795">
                <a:moveTo>
                  <a:pt x="0" y="0"/>
                </a:moveTo>
                <a:lnTo>
                  <a:pt x="5995794" y="0"/>
                </a:lnTo>
                <a:lnTo>
                  <a:pt x="5995794" y="5995794"/>
                </a:lnTo>
                <a:lnTo>
                  <a:pt x="0" y="5995794"/>
                </a:lnTo>
                <a:lnTo>
                  <a:pt x="0" y="0"/>
                </a:lnTo>
                <a:close/>
              </a:path>
            </a:pathLst>
          </a:custGeom>
          <a:blipFill>
            <a:blip r:embed="rId3"/>
            <a:stretch>
              <a:fillRect l="0" t="0" r="0" b="0"/>
            </a:stretch>
          </a:blipFill>
        </p:spPr>
      </p:sp>
      <p:grpSp>
        <p:nvGrpSpPr>
          <p:cNvPr name="Group 14" id="14"/>
          <p:cNvGrpSpPr/>
          <p:nvPr/>
        </p:nvGrpSpPr>
        <p:grpSpPr>
          <a:xfrm rot="0">
            <a:off x="8259532" y="3618383"/>
            <a:ext cx="4099635" cy="1823632"/>
            <a:chOff x="0" y="0"/>
            <a:chExt cx="5466179" cy="2431510"/>
          </a:xfrm>
        </p:grpSpPr>
        <p:grpSp>
          <p:nvGrpSpPr>
            <p:cNvPr name="Group 15" id="15"/>
            <p:cNvGrpSpPr/>
            <p:nvPr/>
          </p:nvGrpSpPr>
          <p:grpSpPr>
            <a:xfrm rot="0">
              <a:off x="0" y="0"/>
              <a:ext cx="5466179" cy="2431510"/>
              <a:chOff x="0" y="0"/>
              <a:chExt cx="1239660" cy="551435"/>
            </a:xfrm>
          </p:grpSpPr>
          <p:sp>
            <p:nvSpPr>
              <p:cNvPr name="Freeform 16" id="16"/>
              <p:cNvSpPr/>
              <p:nvPr/>
            </p:nvSpPr>
            <p:spPr>
              <a:xfrm flipH="false" flipV="false" rot="0">
                <a:off x="0" y="0"/>
                <a:ext cx="1239660" cy="551435"/>
              </a:xfrm>
              <a:custGeom>
                <a:avLst/>
                <a:gdLst/>
                <a:ahLst/>
                <a:cxnLst/>
                <a:rect r="r" b="b" t="t" l="l"/>
                <a:pathLst>
                  <a:path h="551435" w="1239660">
                    <a:moveTo>
                      <a:pt x="83886" y="0"/>
                    </a:moveTo>
                    <a:lnTo>
                      <a:pt x="1155774" y="0"/>
                    </a:lnTo>
                    <a:cubicBezTo>
                      <a:pt x="1202103" y="0"/>
                      <a:pt x="1239660" y="37557"/>
                      <a:pt x="1239660" y="83886"/>
                    </a:cubicBezTo>
                    <a:lnTo>
                      <a:pt x="1239660" y="467549"/>
                    </a:lnTo>
                    <a:cubicBezTo>
                      <a:pt x="1239660" y="513878"/>
                      <a:pt x="1202103" y="551435"/>
                      <a:pt x="1155774" y="551435"/>
                    </a:cubicBezTo>
                    <a:lnTo>
                      <a:pt x="83886" y="551435"/>
                    </a:lnTo>
                    <a:cubicBezTo>
                      <a:pt x="37557" y="551435"/>
                      <a:pt x="0" y="513878"/>
                      <a:pt x="0" y="467549"/>
                    </a:cubicBezTo>
                    <a:lnTo>
                      <a:pt x="0" y="83886"/>
                    </a:lnTo>
                    <a:cubicBezTo>
                      <a:pt x="0" y="37557"/>
                      <a:pt x="37557" y="0"/>
                      <a:pt x="83886" y="0"/>
                    </a:cubicBezTo>
                    <a:close/>
                  </a:path>
                </a:pathLst>
              </a:custGeom>
              <a:solidFill>
                <a:srgbClr val="0053A6"/>
              </a:solidFill>
            </p:spPr>
          </p:sp>
          <p:sp>
            <p:nvSpPr>
              <p:cNvPr name="TextBox 17" id="17"/>
              <p:cNvSpPr txBox="true"/>
              <p:nvPr/>
            </p:nvSpPr>
            <p:spPr>
              <a:xfrm>
                <a:off x="0" y="0"/>
                <a:ext cx="1239660" cy="551435"/>
              </a:xfrm>
              <a:prstGeom prst="rect">
                <a:avLst/>
              </a:prstGeom>
            </p:spPr>
            <p:txBody>
              <a:bodyPr anchor="ctr" rtlCol="false" tIns="50800" lIns="50800" bIns="50800" rIns="50800"/>
              <a:lstStyle/>
              <a:p>
                <a:pPr algn="ctr">
                  <a:lnSpc>
                    <a:spcPts val="2160"/>
                  </a:lnSpc>
                </a:pPr>
              </a:p>
            </p:txBody>
          </p:sp>
        </p:grpSp>
        <p:sp>
          <p:nvSpPr>
            <p:cNvPr name="TextBox 18" id="18"/>
            <p:cNvSpPr txBox="true"/>
            <p:nvPr/>
          </p:nvSpPr>
          <p:spPr>
            <a:xfrm rot="0">
              <a:off x="46316" y="319133"/>
              <a:ext cx="5373547" cy="1701958"/>
            </a:xfrm>
            <a:prstGeom prst="rect">
              <a:avLst/>
            </a:prstGeom>
          </p:spPr>
          <p:txBody>
            <a:bodyPr anchor="t" rtlCol="false" tIns="0" lIns="0" bIns="0" rIns="0">
              <a:spAutoFit/>
            </a:bodyPr>
            <a:lstStyle/>
            <a:p>
              <a:pPr algn="ctr">
                <a:lnSpc>
                  <a:spcPts val="3344"/>
                </a:lnSpc>
              </a:pPr>
              <a:r>
                <a:rPr lang="en-US" sz="2787" spc="26">
                  <a:solidFill>
                    <a:srgbClr val="FFDA70"/>
                  </a:solidFill>
                  <a:latin typeface="Glacial Indifference"/>
                </a:rPr>
                <a:t>Svarah -  An Indic accented English speech dataset</a:t>
              </a:r>
            </a:p>
          </p:txBody>
        </p:sp>
      </p:grpSp>
      <p:grpSp>
        <p:nvGrpSpPr>
          <p:cNvPr name="Group 19" id="19"/>
          <p:cNvGrpSpPr/>
          <p:nvPr/>
        </p:nvGrpSpPr>
        <p:grpSpPr>
          <a:xfrm rot="0">
            <a:off x="1296800" y="7303719"/>
            <a:ext cx="3764250" cy="1548698"/>
            <a:chOff x="0" y="0"/>
            <a:chExt cx="5019000" cy="2064930"/>
          </a:xfrm>
        </p:grpSpPr>
        <p:grpSp>
          <p:nvGrpSpPr>
            <p:cNvPr name="Group 20" id="20"/>
            <p:cNvGrpSpPr/>
            <p:nvPr/>
          </p:nvGrpSpPr>
          <p:grpSpPr>
            <a:xfrm rot="0">
              <a:off x="0" y="0"/>
              <a:ext cx="5019000" cy="2064930"/>
              <a:chOff x="0" y="0"/>
              <a:chExt cx="1029342" cy="423495"/>
            </a:xfrm>
          </p:grpSpPr>
          <p:sp>
            <p:nvSpPr>
              <p:cNvPr name="Freeform 21" id="21"/>
              <p:cNvSpPr/>
              <p:nvPr/>
            </p:nvSpPr>
            <p:spPr>
              <a:xfrm flipH="false" flipV="false" rot="0">
                <a:off x="0" y="0"/>
                <a:ext cx="1029342" cy="423495"/>
              </a:xfrm>
              <a:custGeom>
                <a:avLst/>
                <a:gdLst/>
                <a:ahLst/>
                <a:cxnLst/>
                <a:rect r="r" b="b" t="t" l="l"/>
                <a:pathLst>
                  <a:path h="423495" w="1029342">
                    <a:moveTo>
                      <a:pt x="101026" y="0"/>
                    </a:moveTo>
                    <a:lnTo>
                      <a:pt x="928316" y="0"/>
                    </a:lnTo>
                    <a:cubicBezTo>
                      <a:pt x="955110" y="0"/>
                      <a:pt x="980807" y="10644"/>
                      <a:pt x="999753" y="29590"/>
                    </a:cubicBezTo>
                    <a:cubicBezTo>
                      <a:pt x="1018699" y="48536"/>
                      <a:pt x="1029342" y="74232"/>
                      <a:pt x="1029342" y="101026"/>
                    </a:cubicBezTo>
                    <a:lnTo>
                      <a:pt x="1029342" y="322469"/>
                    </a:lnTo>
                    <a:cubicBezTo>
                      <a:pt x="1029342" y="378264"/>
                      <a:pt x="984111" y="423495"/>
                      <a:pt x="928316" y="423495"/>
                    </a:cubicBezTo>
                    <a:lnTo>
                      <a:pt x="101026" y="423495"/>
                    </a:lnTo>
                    <a:cubicBezTo>
                      <a:pt x="45231" y="423495"/>
                      <a:pt x="0" y="378264"/>
                      <a:pt x="0" y="322469"/>
                    </a:cubicBezTo>
                    <a:lnTo>
                      <a:pt x="0" y="101026"/>
                    </a:lnTo>
                    <a:cubicBezTo>
                      <a:pt x="0" y="74232"/>
                      <a:pt x="10644" y="48536"/>
                      <a:pt x="29590" y="29590"/>
                    </a:cubicBezTo>
                    <a:cubicBezTo>
                      <a:pt x="48536" y="10644"/>
                      <a:pt x="74232" y="0"/>
                      <a:pt x="101026" y="0"/>
                    </a:cubicBezTo>
                    <a:close/>
                  </a:path>
                </a:pathLst>
              </a:custGeom>
              <a:solidFill>
                <a:srgbClr val="0053A6"/>
              </a:solidFill>
            </p:spPr>
          </p:sp>
          <p:sp>
            <p:nvSpPr>
              <p:cNvPr name="TextBox 22" id="22"/>
              <p:cNvSpPr txBox="true"/>
              <p:nvPr/>
            </p:nvSpPr>
            <p:spPr>
              <a:xfrm>
                <a:off x="0" y="0"/>
                <a:ext cx="1029342" cy="423495"/>
              </a:xfrm>
              <a:prstGeom prst="rect">
                <a:avLst/>
              </a:prstGeom>
            </p:spPr>
            <p:txBody>
              <a:bodyPr anchor="ctr" rtlCol="false" tIns="50800" lIns="50800" bIns="50800" rIns="50800"/>
              <a:lstStyle/>
              <a:p>
                <a:pPr algn="ctr">
                  <a:lnSpc>
                    <a:spcPts val="2160"/>
                  </a:lnSpc>
                </a:pPr>
              </a:p>
            </p:txBody>
          </p:sp>
        </p:grpSp>
        <p:sp>
          <p:nvSpPr>
            <p:cNvPr name="TextBox 23" id="23"/>
            <p:cNvSpPr txBox="true"/>
            <p:nvPr/>
          </p:nvSpPr>
          <p:spPr>
            <a:xfrm rot="0">
              <a:off x="42527" y="363429"/>
              <a:ext cx="4933945" cy="1247660"/>
            </a:xfrm>
            <a:prstGeom prst="rect">
              <a:avLst/>
            </a:prstGeom>
          </p:spPr>
          <p:txBody>
            <a:bodyPr anchor="t" rtlCol="false" tIns="0" lIns="0" bIns="0" rIns="0">
              <a:spAutoFit/>
            </a:bodyPr>
            <a:lstStyle/>
            <a:p>
              <a:pPr algn="ctr">
                <a:lnSpc>
                  <a:spcPts val="3698"/>
                </a:lnSpc>
              </a:pPr>
              <a:r>
                <a:rPr lang="en-US" sz="3082" spc="28">
                  <a:solidFill>
                    <a:srgbClr val="FFDA70"/>
                  </a:solidFill>
                  <a:latin typeface="Glacial Indifference"/>
                </a:rPr>
                <a:t>AccentDB by Tensorflow</a:t>
              </a:r>
            </a:p>
          </p:txBody>
        </p:sp>
      </p:grpSp>
      <p:grpSp>
        <p:nvGrpSpPr>
          <p:cNvPr name="Group 24" id="24"/>
          <p:cNvGrpSpPr/>
          <p:nvPr/>
        </p:nvGrpSpPr>
        <p:grpSpPr>
          <a:xfrm rot="0">
            <a:off x="5988717" y="5442015"/>
            <a:ext cx="1912463" cy="741171"/>
            <a:chOff x="0" y="0"/>
            <a:chExt cx="1240482" cy="480746"/>
          </a:xfrm>
        </p:grpSpPr>
        <p:sp>
          <p:nvSpPr>
            <p:cNvPr name="Freeform 25" id="25"/>
            <p:cNvSpPr/>
            <p:nvPr/>
          </p:nvSpPr>
          <p:spPr>
            <a:xfrm flipH="false" flipV="false" rot="0">
              <a:off x="12700" y="5902"/>
              <a:ext cx="1215136" cy="468947"/>
            </a:xfrm>
            <a:custGeom>
              <a:avLst/>
              <a:gdLst/>
              <a:ahLst/>
              <a:cxnLst/>
              <a:rect r="r" b="b" t="t" l="l"/>
              <a:pathLst>
                <a:path h="468947" w="1215136">
                  <a:moveTo>
                    <a:pt x="0" y="117207"/>
                  </a:moveTo>
                  <a:lnTo>
                    <a:pt x="708406" y="117207"/>
                  </a:lnTo>
                  <a:lnTo>
                    <a:pt x="708406" y="0"/>
                  </a:lnTo>
                  <a:lnTo>
                    <a:pt x="1215136" y="234473"/>
                  </a:lnTo>
                  <a:lnTo>
                    <a:pt x="708406" y="468947"/>
                  </a:lnTo>
                  <a:lnTo>
                    <a:pt x="708406" y="351681"/>
                  </a:lnTo>
                  <a:lnTo>
                    <a:pt x="0" y="351681"/>
                  </a:lnTo>
                  <a:close/>
                </a:path>
              </a:pathLst>
            </a:custGeom>
            <a:solidFill>
              <a:srgbClr val="FFC10D"/>
            </a:solidFill>
          </p:spPr>
        </p:sp>
        <p:sp>
          <p:nvSpPr>
            <p:cNvPr name="Freeform 26" id="26"/>
            <p:cNvSpPr/>
            <p:nvPr/>
          </p:nvSpPr>
          <p:spPr>
            <a:xfrm flipH="false" flipV="false" rot="0">
              <a:off x="0" y="-889"/>
              <a:ext cx="1240536" cy="482661"/>
            </a:xfrm>
            <a:custGeom>
              <a:avLst/>
              <a:gdLst/>
              <a:ahLst/>
              <a:cxnLst/>
              <a:rect r="r" b="b" t="t" l="l"/>
              <a:pathLst>
                <a:path h="482661" w="1240536">
                  <a:moveTo>
                    <a:pt x="12700" y="118096"/>
                  </a:moveTo>
                  <a:lnTo>
                    <a:pt x="721106" y="118096"/>
                  </a:lnTo>
                  <a:lnTo>
                    <a:pt x="721106" y="123998"/>
                  </a:lnTo>
                  <a:lnTo>
                    <a:pt x="708406" y="123998"/>
                  </a:lnTo>
                  <a:lnTo>
                    <a:pt x="708406" y="6791"/>
                  </a:lnTo>
                  <a:cubicBezTo>
                    <a:pt x="708406" y="4430"/>
                    <a:pt x="711454" y="2246"/>
                    <a:pt x="716280" y="1361"/>
                  </a:cubicBezTo>
                  <a:cubicBezTo>
                    <a:pt x="721106" y="0"/>
                    <a:pt x="726440" y="948"/>
                    <a:pt x="730123" y="2600"/>
                  </a:cubicBezTo>
                  <a:lnTo>
                    <a:pt x="1236853" y="237074"/>
                  </a:lnTo>
                  <a:cubicBezTo>
                    <a:pt x="1239266" y="238195"/>
                    <a:pt x="1240536" y="239671"/>
                    <a:pt x="1240536" y="241264"/>
                  </a:cubicBezTo>
                  <a:cubicBezTo>
                    <a:pt x="1240536" y="242858"/>
                    <a:pt x="1239139" y="244333"/>
                    <a:pt x="1236853" y="245454"/>
                  </a:cubicBezTo>
                  <a:lnTo>
                    <a:pt x="730123" y="479928"/>
                  </a:lnTo>
                  <a:cubicBezTo>
                    <a:pt x="726440" y="481645"/>
                    <a:pt x="720979" y="482661"/>
                    <a:pt x="716280" y="481167"/>
                  </a:cubicBezTo>
                  <a:cubicBezTo>
                    <a:pt x="711581" y="480223"/>
                    <a:pt x="708406" y="478099"/>
                    <a:pt x="708406" y="475738"/>
                  </a:cubicBezTo>
                  <a:lnTo>
                    <a:pt x="708406" y="358472"/>
                  </a:lnTo>
                  <a:lnTo>
                    <a:pt x="721106" y="358472"/>
                  </a:lnTo>
                  <a:lnTo>
                    <a:pt x="721106" y="364373"/>
                  </a:lnTo>
                  <a:lnTo>
                    <a:pt x="12700" y="364373"/>
                  </a:lnTo>
                  <a:cubicBezTo>
                    <a:pt x="5715" y="364373"/>
                    <a:pt x="0" y="361718"/>
                    <a:pt x="0" y="358472"/>
                  </a:cubicBezTo>
                  <a:lnTo>
                    <a:pt x="0" y="123998"/>
                  </a:lnTo>
                  <a:cubicBezTo>
                    <a:pt x="0" y="120752"/>
                    <a:pt x="5715" y="118096"/>
                    <a:pt x="12700" y="118096"/>
                  </a:cubicBezTo>
                  <a:moveTo>
                    <a:pt x="12700" y="129900"/>
                  </a:moveTo>
                  <a:lnTo>
                    <a:pt x="12700" y="123998"/>
                  </a:lnTo>
                  <a:lnTo>
                    <a:pt x="25400" y="123998"/>
                  </a:lnTo>
                  <a:lnTo>
                    <a:pt x="25400" y="358472"/>
                  </a:lnTo>
                  <a:lnTo>
                    <a:pt x="12700" y="358472"/>
                  </a:lnTo>
                  <a:lnTo>
                    <a:pt x="12700" y="352570"/>
                  </a:lnTo>
                  <a:lnTo>
                    <a:pt x="721106" y="352570"/>
                  </a:lnTo>
                  <a:cubicBezTo>
                    <a:pt x="728091" y="352570"/>
                    <a:pt x="733806" y="355226"/>
                    <a:pt x="733806" y="358472"/>
                  </a:cubicBezTo>
                  <a:lnTo>
                    <a:pt x="733806" y="475738"/>
                  </a:lnTo>
                  <a:lnTo>
                    <a:pt x="721106" y="475738"/>
                  </a:lnTo>
                  <a:lnTo>
                    <a:pt x="712089" y="471548"/>
                  </a:lnTo>
                  <a:lnTo>
                    <a:pt x="1218819" y="237074"/>
                  </a:lnTo>
                  <a:lnTo>
                    <a:pt x="1227836" y="241264"/>
                  </a:lnTo>
                  <a:lnTo>
                    <a:pt x="1218819" y="245454"/>
                  </a:lnTo>
                  <a:lnTo>
                    <a:pt x="712089" y="10981"/>
                  </a:lnTo>
                  <a:lnTo>
                    <a:pt x="721106" y="6791"/>
                  </a:lnTo>
                  <a:lnTo>
                    <a:pt x="733806" y="6791"/>
                  </a:lnTo>
                  <a:lnTo>
                    <a:pt x="733806" y="123998"/>
                  </a:lnTo>
                  <a:cubicBezTo>
                    <a:pt x="733806" y="127244"/>
                    <a:pt x="728091" y="129900"/>
                    <a:pt x="721106" y="129900"/>
                  </a:cubicBezTo>
                  <a:lnTo>
                    <a:pt x="12700" y="129900"/>
                  </a:lnTo>
                  <a:close/>
                </a:path>
              </a:pathLst>
            </a:custGeom>
            <a:solidFill>
              <a:srgbClr val="FFC10D"/>
            </a:solidFill>
          </p:spPr>
        </p:sp>
      </p:grpSp>
      <p:sp>
        <p:nvSpPr>
          <p:cNvPr name="TextBox 27" id="27"/>
          <p:cNvSpPr txBox="true"/>
          <p:nvPr/>
        </p:nvSpPr>
        <p:spPr>
          <a:xfrm rot="0">
            <a:off x="1028700" y="712108"/>
            <a:ext cx="8605441" cy="933450"/>
          </a:xfrm>
          <a:prstGeom prst="rect">
            <a:avLst/>
          </a:prstGeom>
        </p:spPr>
        <p:txBody>
          <a:bodyPr anchor="t" rtlCol="false" tIns="0" lIns="0" bIns="0" rIns="0">
            <a:spAutoFit/>
          </a:bodyPr>
          <a:lstStyle/>
          <a:p>
            <a:pPr algn="ctr">
              <a:lnSpc>
                <a:spcPts val="7200"/>
              </a:lnSpc>
              <a:spcBef>
                <a:spcPct val="0"/>
              </a:spcBef>
            </a:pPr>
            <a:r>
              <a:rPr lang="en-US" sz="6000" spc="56">
                <a:solidFill>
                  <a:srgbClr val="0053A6"/>
                </a:solidFill>
                <a:latin typeface="Glacial Indifference Bold"/>
              </a:rPr>
              <a:t>Data Collection Process</a:t>
            </a:r>
          </a:p>
        </p:txBody>
      </p:sp>
      <p:sp>
        <p:nvSpPr>
          <p:cNvPr name="TextBox 28" id="28"/>
          <p:cNvSpPr txBox="true"/>
          <p:nvPr/>
        </p:nvSpPr>
        <p:spPr>
          <a:xfrm rot="0">
            <a:off x="8825105" y="5955993"/>
            <a:ext cx="2968488" cy="1347726"/>
          </a:xfrm>
          <a:prstGeom prst="rect">
            <a:avLst/>
          </a:prstGeom>
        </p:spPr>
        <p:txBody>
          <a:bodyPr anchor="t" rtlCol="false" tIns="0" lIns="0" bIns="0" rIns="0">
            <a:spAutoFit/>
          </a:bodyPr>
          <a:lstStyle/>
          <a:p>
            <a:pPr algn="ctr">
              <a:lnSpc>
                <a:spcPts val="3528"/>
              </a:lnSpc>
            </a:pPr>
            <a:r>
              <a:rPr lang="en-US" sz="2940" spc="27">
                <a:solidFill>
                  <a:srgbClr val="000000"/>
                </a:solidFill>
                <a:latin typeface="Glacial Indifference"/>
              </a:rPr>
              <a:t>Dataset which suits our purpose the most</a:t>
            </a:r>
          </a:p>
        </p:txBody>
      </p:sp>
      <p:sp>
        <p:nvSpPr>
          <p:cNvPr name="TextBox 29" id="29"/>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053A6"/>
        </a:solidFill>
      </p:bgPr>
    </p:bg>
    <p:spTree>
      <p:nvGrpSpPr>
        <p:cNvPr id="1" name=""/>
        <p:cNvGrpSpPr/>
        <p:nvPr/>
      </p:nvGrpSpPr>
      <p:grpSpPr>
        <a:xfrm>
          <a:off x="0" y="0"/>
          <a:ext cx="0" cy="0"/>
          <a:chOff x="0" y="0"/>
          <a:chExt cx="0" cy="0"/>
        </a:xfrm>
      </p:grpSpPr>
      <p:sp>
        <p:nvSpPr>
          <p:cNvPr name="Freeform 2" id="2"/>
          <p:cNvSpPr/>
          <p:nvPr/>
        </p:nvSpPr>
        <p:spPr>
          <a:xfrm flipH="false" flipV="false" rot="0">
            <a:off x="983671" y="9095505"/>
            <a:ext cx="1987200" cy="671730"/>
          </a:xfrm>
          <a:custGeom>
            <a:avLst/>
            <a:gdLst/>
            <a:ahLst/>
            <a:cxnLst/>
            <a:rect r="r" b="b" t="t" l="l"/>
            <a:pathLst>
              <a:path h="671730" w="1987200">
                <a:moveTo>
                  <a:pt x="0" y="0"/>
                </a:moveTo>
                <a:lnTo>
                  <a:pt x="1987201" y="0"/>
                </a:lnTo>
                <a:lnTo>
                  <a:pt x="1987201" y="671730"/>
                </a:lnTo>
                <a:lnTo>
                  <a:pt x="0" y="671730"/>
                </a:lnTo>
                <a:lnTo>
                  <a:pt x="0" y="0"/>
                </a:lnTo>
                <a:close/>
              </a:path>
            </a:pathLst>
          </a:custGeom>
          <a:blipFill>
            <a:blip r:embed="rId2"/>
            <a:stretch>
              <a:fillRect l="0" t="-301" r="0" b="-301"/>
            </a:stretch>
          </a:blipFill>
        </p:spPr>
      </p:sp>
      <p:sp>
        <p:nvSpPr>
          <p:cNvPr name="TextBox 3" id="3"/>
          <p:cNvSpPr txBox="true"/>
          <p:nvPr/>
        </p:nvSpPr>
        <p:spPr>
          <a:xfrm rot="0">
            <a:off x="7351035" y="4837824"/>
            <a:ext cx="3931918" cy="542925"/>
          </a:xfrm>
          <a:prstGeom prst="rect">
            <a:avLst/>
          </a:prstGeom>
        </p:spPr>
        <p:txBody>
          <a:bodyPr anchor="t" rtlCol="false" tIns="0" lIns="0" bIns="0" rIns="0">
            <a:spAutoFit/>
          </a:bodyPr>
          <a:lstStyle/>
          <a:p>
            <a:pPr algn="l">
              <a:lnSpc>
                <a:spcPts val="4320"/>
              </a:lnSpc>
            </a:pPr>
            <a:r>
              <a:rPr lang="en-US" sz="3600" spc="33">
                <a:solidFill>
                  <a:srgbClr val="FFFFFF"/>
                </a:solidFill>
                <a:latin typeface="Glacial Indifference"/>
              </a:rPr>
              <a:t>MEET THE TEAM!!</a:t>
            </a:r>
          </a:p>
        </p:txBody>
      </p:sp>
      <p:sp>
        <p:nvSpPr>
          <p:cNvPr name="Freeform 4" id="4"/>
          <p:cNvSpPr/>
          <p:nvPr/>
        </p:nvSpPr>
        <p:spPr>
          <a:xfrm flipH="false" flipV="false" rot="0">
            <a:off x="1028700" y="3533429"/>
            <a:ext cx="16230600" cy="3220142"/>
          </a:xfrm>
          <a:custGeom>
            <a:avLst/>
            <a:gdLst/>
            <a:ahLst/>
            <a:cxnLst/>
            <a:rect r="r" b="b" t="t" l="l"/>
            <a:pathLst>
              <a:path h="3220142" w="16230600">
                <a:moveTo>
                  <a:pt x="0" y="0"/>
                </a:moveTo>
                <a:lnTo>
                  <a:pt x="16230600" y="0"/>
                </a:lnTo>
                <a:lnTo>
                  <a:pt x="16230600" y="3220142"/>
                </a:lnTo>
                <a:lnTo>
                  <a:pt x="0" y="3220142"/>
                </a:lnTo>
                <a:lnTo>
                  <a:pt x="0" y="0"/>
                </a:lnTo>
                <a:close/>
              </a:path>
            </a:pathLst>
          </a:custGeom>
          <a:blipFill>
            <a:blip r:embed="rId3"/>
            <a:stretch>
              <a:fillRect l="0" t="0" r="0" b="0"/>
            </a:stretch>
          </a:blipFill>
          <a:ln cap="sq">
            <a:noFill/>
            <a:prstDash val="solid"/>
            <a:miter/>
          </a:ln>
        </p:spPr>
      </p:sp>
      <p:grpSp>
        <p:nvGrpSpPr>
          <p:cNvPr name="Group 5" id="5"/>
          <p:cNvGrpSpPr/>
          <p:nvPr/>
        </p:nvGrpSpPr>
        <p:grpSpPr>
          <a:xfrm rot="0">
            <a:off x="6543737" y="4707590"/>
            <a:ext cx="5200526" cy="803392"/>
            <a:chOff x="0" y="0"/>
            <a:chExt cx="1369686" cy="211593"/>
          </a:xfrm>
        </p:grpSpPr>
        <p:sp>
          <p:nvSpPr>
            <p:cNvPr name="Freeform 6" id="6"/>
            <p:cNvSpPr/>
            <p:nvPr/>
          </p:nvSpPr>
          <p:spPr>
            <a:xfrm flipH="false" flipV="false" rot="0">
              <a:off x="0" y="0"/>
              <a:ext cx="1369686" cy="211593"/>
            </a:xfrm>
            <a:custGeom>
              <a:avLst/>
              <a:gdLst/>
              <a:ahLst/>
              <a:cxnLst/>
              <a:rect r="r" b="b" t="t" l="l"/>
              <a:pathLst>
                <a:path h="211593" w="1369686">
                  <a:moveTo>
                    <a:pt x="0" y="0"/>
                  </a:moveTo>
                  <a:lnTo>
                    <a:pt x="1369686" y="0"/>
                  </a:lnTo>
                  <a:lnTo>
                    <a:pt x="1369686" y="211593"/>
                  </a:lnTo>
                  <a:lnTo>
                    <a:pt x="0" y="211593"/>
                  </a:lnTo>
                  <a:close/>
                </a:path>
              </a:pathLst>
            </a:custGeom>
            <a:solidFill>
              <a:srgbClr val="0053A6"/>
            </a:solidFill>
          </p:spPr>
        </p:sp>
        <p:sp>
          <p:nvSpPr>
            <p:cNvPr name="TextBox 7" id="7"/>
            <p:cNvSpPr txBox="true"/>
            <p:nvPr/>
          </p:nvSpPr>
          <p:spPr>
            <a:xfrm>
              <a:off x="0" y="0"/>
              <a:ext cx="1369686" cy="211593"/>
            </a:xfrm>
            <a:prstGeom prst="rect">
              <a:avLst/>
            </a:prstGeom>
          </p:spPr>
          <p:txBody>
            <a:bodyPr anchor="ctr" rtlCol="false" tIns="50800" lIns="50800" bIns="50800" rIns="50800"/>
            <a:lstStyle/>
            <a:p>
              <a:pPr algn="ctr">
                <a:lnSpc>
                  <a:spcPts val="2160"/>
                </a:lnSpc>
              </a:pPr>
            </a:p>
          </p:txBody>
        </p:sp>
      </p:grpSp>
      <p:sp>
        <p:nvSpPr>
          <p:cNvPr name="TextBox 8" id="8"/>
          <p:cNvSpPr txBox="true"/>
          <p:nvPr/>
        </p:nvSpPr>
        <p:spPr>
          <a:xfrm rot="0">
            <a:off x="6732131" y="4628150"/>
            <a:ext cx="5012132" cy="1068799"/>
          </a:xfrm>
          <a:prstGeom prst="rect">
            <a:avLst/>
          </a:prstGeom>
        </p:spPr>
        <p:txBody>
          <a:bodyPr anchor="t" rtlCol="false" tIns="0" lIns="0" bIns="0" rIns="0">
            <a:spAutoFit/>
          </a:bodyPr>
          <a:lstStyle/>
          <a:p>
            <a:pPr algn="ctr">
              <a:lnSpc>
                <a:spcPts val="4191"/>
              </a:lnSpc>
            </a:pPr>
            <a:r>
              <a:rPr lang="en-US" sz="3881">
                <a:solidFill>
                  <a:srgbClr val="FFFFFF"/>
                </a:solidFill>
                <a:latin typeface="Glacial Indifference Bold"/>
              </a:rPr>
              <a:t>Exploratory Data Analysis</a:t>
            </a:r>
          </a:p>
        </p:txBody>
      </p:sp>
      <p:sp>
        <p:nvSpPr>
          <p:cNvPr name="TextBox 9" id="9"/>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861450"/>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2"/>
            <a:stretch>
              <a:fillRect l="0" t="-7810" r="0" b="-7810"/>
            </a:stretch>
          </a:blipFill>
        </p:spPr>
      </p:sp>
      <p:sp>
        <p:nvSpPr>
          <p:cNvPr name="Freeform 3" id="3"/>
          <p:cNvSpPr/>
          <p:nvPr/>
        </p:nvSpPr>
        <p:spPr>
          <a:xfrm flipH="false" flipV="false" rot="0">
            <a:off x="4407789" y="2417337"/>
            <a:ext cx="8733340" cy="6687634"/>
          </a:xfrm>
          <a:custGeom>
            <a:avLst/>
            <a:gdLst/>
            <a:ahLst/>
            <a:cxnLst/>
            <a:rect r="r" b="b" t="t" l="l"/>
            <a:pathLst>
              <a:path h="6687634" w="8733340">
                <a:moveTo>
                  <a:pt x="0" y="0"/>
                </a:moveTo>
                <a:lnTo>
                  <a:pt x="8733340" y="0"/>
                </a:lnTo>
                <a:lnTo>
                  <a:pt x="8733340" y="6687634"/>
                </a:lnTo>
                <a:lnTo>
                  <a:pt x="0" y="6687634"/>
                </a:lnTo>
                <a:lnTo>
                  <a:pt x="0" y="0"/>
                </a:lnTo>
                <a:close/>
              </a:path>
            </a:pathLst>
          </a:custGeom>
          <a:blipFill>
            <a:blip r:embed="rId3"/>
            <a:stretch>
              <a:fillRect l="0" t="-13161" r="-1033" b="0"/>
            </a:stretch>
          </a:blipFill>
        </p:spPr>
      </p:sp>
      <p:sp>
        <p:nvSpPr>
          <p:cNvPr name="TextBox 4" id="4"/>
          <p:cNvSpPr txBox="true"/>
          <p:nvPr/>
        </p:nvSpPr>
        <p:spPr>
          <a:xfrm rot="0">
            <a:off x="1028700" y="642250"/>
            <a:ext cx="12458105" cy="933450"/>
          </a:xfrm>
          <a:prstGeom prst="rect">
            <a:avLst/>
          </a:prstGeom>
        </p:spPr>
        <p:txBody>
          <a:bodyPr anchor="t" rtlCol="false" tIns="0" lIns="0" bIns="0" rIns="0">
            <a:spAutoFit/>
          </a:bodyPr>
          <a:lstStyle/>
          <a:p>
            <a:pPr>
              <a:lnSpc>
                <a:spcPts val="7200"/>
              </a:lnSpc>
              <a:spcBef>
                <a:spcPct val="0"/>
              </a:spcBef>
            </a:pPr>
            <a:r>
              <a:rPr lang="en-US" sz="6000" spc="56">
                <a:solidFill>
                  <a:srgbClr val="0053A6"/>
                </a:solidFill>
                <a:latin typeface="Glacial Indifference Bold"/>
              </a:rPr>
              <a:t>Exploratory Data Analysis - Svarah</a:t>
            </a:r>
          </a:p>
        </p:txBody>
      </p:sp>
      <p:sp>
        <p:nvSpPr>
          <p:cNvPr name="TextBox 5" id="5"/>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861450"/>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2"/>
            <a:stretch>
              <a:fillRect l="0" t="-7810" r="0" b="-7810"/>
            </a:stretch>
          </a:blipFill>
        </p:spPr>
      </p:sp>
      <p:sp>
        <p:nvSpPr>
          <p:cNvPr name="Freeform 3" id="3"/>
          <p:cNvSpPr/>
          <p:nvPr/>
        </p:nvSpPr>
        <p:spPr>
          <a:xfrm flipH="false" flipV="false" rot="0">
            <a:off x="984243" y="2298400"/>
            <a:ext cx="6237714" cy="6303201"/>
          </a:xfrm>
          <a:custGeom>
            <a:avLst/>
            <a:gdLst/>
            <a:ahLst/>
            <a:cxnLst/>
            <a:rect r="r" b="b" t="t" l="l"/>
            <a:pathLst>
              <a:path h="6303201" w="6237714">
                <a:moveTo>
                  <a:pt x="0" y="0"/>
                </a:moveTo>
                <a:lnTo>
                  <a:pt x="6237714" y="0"/>
                </a:lnTo>
                <a:lnTo>
                  <a:pt x="6237714" y="6303201"/>
                </a:lnTo>
                <a:lnTo>
                  <a:pt x="0" y="6303201"/>
                </a:lnTo>
                <a:lnTo>
                  <a:pt x="0" y="0"/>
                </a:lnTo>
                <a:close/>
              </a:path>
            </a:pathLst>
          </a:custGeom>
          <a:blipFill>
            <a:blip r:embed="rId3"/>
            <a:stretch>
              <a:fillRect l="0" t="0" r="0" b="0"/>
            </a:stretch>
          </a:blipFill>
        </p:spPr>
      </p:sp>
      <p:sp>
        <p:nvSpPr>
          <p:cNvPr name="Freeform 4" id="4"/>
          <p:cNvSpPr/>
          <p:nvPr/>
        </p:nvSpPr>
        <p:spPr>
          <a:xfrm flipH="false" flipV="false" rot="0">
            <a:off x="10342621" y="2298400"/>
            <a:ext cx="5961767" cy="3023413"/>
          </a:xfrm>
          <a:custGeom>
            <a:avLst/>
            <a:gdLst/>
            <a:ahLst/>
            <a:cxnLst/>
            <a:rect r="r" b="b" t="t" l="l"/>
            <a:pathLst>
              <a:path h="3023413" w="5961767">
                <a:moveTo>
                  <a:pt x="0" y="0"/>
                </a:moveTo>
                <a:lnTo>
                  <a:pt x="5961768" y="0"/>
                </a:lnTo>
                <a:lnTo>
                  <a:pt x="5961768" y="3023412"/>
                </a:lnTo>
                <a:lnTo>
                  <a:pt x="0" y="3023412"/>
                </a:lnTo>
                <a:lnTo>
                  <a:pt x="0" y="0"/>
                </a:lnTo>
                <a:close/>
              </a:path>
            </a:pathLst>
          </a:custGeom>
          <a:blipFill>
            <a:blip r:embed="rId4"/>
            <a:stretch>
              <a:fillRect l="0" t="0" r="0" b="0"/>
            </a:stretch>
          </a:blipFill>
        </p:spPr>
      </p:sp>
      <p:sp>
        <p:nvSpPr>
          <p:cNvPr name="Freeform 5" id="5"/>
          <p:cNvSpPr/>
          <p:nvPr/>
        </p:nvSpPr>
        <p:spPr>
          <a:xfrm flipH="false" flipV="false" rot="0">
            <a:off x="8587755" y="5921077"/>
            <a:ext cx="6429294" cy="3641370"/>
          </a:xfrm>
          <a:custGeom>
            <a:avLst/>
            <a:gdLst/>
            <a:ahLst/>
            <a:cxnLst/>
            <a:rect r="r" b="b" t="t" l="l"/>
            <a:pathLst>
              <a:path h="3641370" w="6429294">
                <a:moveTo>
                  <a:pt x="0" y="0"/>
                </a:moveTo>
                <a:lnTo>
                  <a:pt x="6429294" y="0"/>
                </a:lnTo>
                <a:lnTo>
                  <a:pt x="6429294" y="3641371"/>
                </a:lnTo>
                <a:lnTo>
                  <a:pt x="0" y="3641371"/>
                </a:lnTo>
                <a:lnTo>
                  <a:pt x="0" y="0"/>
                </a:lnTo>
                <a:close/>
              </a:path>
            </a:pathLst>
          </a:custGeom>
          <a:blipFill>
            <a:blip r:embed="rId5"/>
            <a:stretch>
              <a:fillRect l="0" t="0" r="0" b="0"/>
            </a:stretch>
          </a:blipFill>
        </p:spPr>
      </p:sp>
      <p:sp>
        <p:nvSpPr>
          <p:cNvPr name="TextBox 6" id="6"/>
          <p:cNvSpPr txBox="true"/>
          <p:nvPr/>
        </p:nvSpPr>
        <p:spPr>
          <a:xfrm rot="0">
            <a:off x="1028700" y="642250"/>
            <a:ext cx="12458105" cy="933450"/>
          </a:xfrm>
          <a:prstGeom prst="rect">
            <a:avLst/>
          </a:prstGeom>
        </p:spPr>
        <p:txBody>
          <a:bodyPr anchor="t" rtlCol="false" tIns="0" lIns="0" bIns="0" rIns="0">
            <a:spAutoFit/>
          </a:bodyPr>
          <a:lstStyle/>
          <a:p>
            <a:pPr>
              <a:lnSpc>
                <a:spcPts val="7200"/>
              </a:lnSpc>
              <a:spcBef>
                <a:spcPct val="0"/>
              </a:spcBef>
            </a:pPr>
            <a:r>
              <a:rPr lang="en-US" sz="6000" spc="56">
                <a:solidFill>
                  <a:srgbClr val="0053A6"/>
                </a:solidFill>
                <a:latin typeface="Glacial Indifference Bold"/>
              </a:rPr>
              <a:t>Exploratory Data Analysis - Svarah</a:t>
            </a:r>
          </a:p>
        </p:txBody>
      </p:sp>
      <p:sp>
        <p:nvSpPr>
          <p:cNvPr name="TextBox 7" id="7"/>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861450"/>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2"/>
            <a:stretch>
              <a:fillRect l="0" t="-7810" r="0" b="-7810"/>
            </a:stretch>
          </a:blipFill>
        </p:spPr>
      </p:sp>
      <p:sp>
        <p:nvSpPr>
          <p:cNvPr name="Freeform 3" id="3"/>
          <p:cNvSpPr/>
          <p:nvPr/>
        </p:nvSpPr>
        <p:spPr>
          <a:xfrm flipH="false" flipV="false" rot="0">
            <a:off x="1028700" y="2298400"/>
            <a:ext cx="6435859" cy="6305016"/>
          </a:xfrm>
          <a:custGeom>
            <a:avLst/>
            <a:gdLst/>
            <a:ahLst/>
            <a:cxnLst/>
            <a:rect r="r" b="b" t="t" l="l"/>
            <a:pathLst>
              <a:path h="6305016" w="6435859">
                <a:moveTo>
                  <a:pt x="0" y="0"/>
                </a:moveTo>
                <a:lnTo>
                  <a:pt x="6435859" y="0"/>
                </a:lnTo>
                <a:lnTo>
                  <a:pt x="6435859" y="6305015"/>
                </a:lnTo>
                <a:lnTo>
                  <a:pt x="0" y="6305015"/>
                </a:lnTo>
                <a:lnTo>
                  <a:pt x="0" y="0"/>
                </a:lnTo>
                <a:close/>
              </a:path>
            </a:pathLst>
          </a:custGeom>
          <a:blipFill>
            <a:blip r:embed="rId3"/>
            <a:stretch>
              <a:fillRect l="0" t="0" r="0" b="0"/>
            </a:stretch>
          </a:blipFill>
        </p:spPr>
      </p:sp>
      <p:sp>
        <p:nvSpPr>
          <p:cNvPr name="Freeform 4" id="4"/>
          <p:cNvSpPr/>
          <p:nvPr/>
        </p:nvSpPr>
        <p:spPr>
          <a:xfrm flipH="false" flipV="false" rot="0">
            <a:off x="9706770" y="2298400"/>
            <a:ext cx="6758250" cy="4367927"/>
          </a:xfrm>
          <a:custGeom>
            <a:avLst/>
            <a:gdLst/>
            <a:ahLst/>
            <a:cxnLst/>
            <a:rect r="r" b="b" t="t" l="l"/>
            <a:pathLst>
              <a:path h="4367927" w="6758250">
                <a:moveTo>
                  <a:pt x="0" y="0"/>
                </a:moveTo>
                <a:lnTo>
                  <a:pt x="6758250" y="0"/>
                </a:lnTo>
                <a:lnTo>
                  <a:pt x="6758250" y="4367927"/>
                </a:lnTo>
                <a:lnTo>
                  <a:pt x="0" y="4367927"/>
                </a:lnTo>
                <a:lnTo>
                  <a:pt x="0" y="0"/>
                </a:lnTo>
                <a:close/>
              </a:path>
            </a:pathLst>
          </a:custGeom>
          <a:blipFill>
            <a:blip r:embed="rId4"/>
            <a:stretch>
              <a:fillRect l="0" t="0" r="0" b="0"/>
            </a:stretch>
          </a:blipFill>
        </p:spPr>
      </p:sp>
      <p:sp>
        <p:nvSpPr>
          <p:cNvPr name="TextBox 5" id="5"/>
          <p:cNvSpPr txBox="true"/>
          <p:nvPr/>
        </p:nvSpPr>
        <p:spPr>
          <a:xfrm rot="0">
            <a:off x="1028700" y="642250"/>
            <a:ext cx="12458105" cy="933450"/>
          </a:xfrm>
          <a:prstGeom prst="rect">
            <a:avLst/>
          </a:prstGeom>
        </p:spPr>
        <p:txBody>
          <a:bodyPr anchor="t" rtlCol="false" tIns="0" lIns="0" bIns="0" rIns="0">
            <a:spAutoFit/>
          </a:bodyPr>
          <a:lstStyle/>
          <a:p>
            <a:pPr>
              <a:lnSpc>
                <a:spcPts val="7200"/>
              </a:lnSpc>
              <a:spcBef>
                <a:spcPct val="0"/>
              </a:spcBef>
            </a:pPr>
            <a:r>
              <a:rPr lang="en-US" sz="6000" spc="56">
                <a:solidFill>
                  <a:srgbClr val="0053A6"/>
                </a:solidFill>
                <a:latin typeface="Glacial Indifference Bold"/>
              </a:rPr>
              <a:t>Exploratory Data Analysis - Svarah</a:t>
            </a:r>
          </a:p>
        </p:txBody>
      </p:sp>
      <p:sp>
        <p:nvSpPr>
          <p:cNvPr name="TextBox 6" id="6"/>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861450"/>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2"/>
            <a:stretch>
              <a:fillRect l="0" t="-7810" r="0" b="-7810"/>
            </a:stretch>
          </a:blipFill>
        </p:spPr>
      </p:sp>
      <p:sp>
        <p:nvSpPr>
          <p:cNvPr name="Freeform 3" id="3"/>
          <p:cNvSpPr/>
          <p:nvPr/>
        </p:nvSpPr>
        <p:spPr>
          <a:xfrm flipH="false" flipV="false" rot="0">
            <a:off x="4103100" y="2816105"/>
            <a:ext cx="9663292" cy="6442195"/>
          </a:xfrm>
          <a:custGeom>
            <a:avLst/>
            <a:gdLst/>
            <a:ahLst/>
            <a:cxnLst/>
            <a:rect r="r" b="b" t="t" l="l"/>
            <a:pathLst>
              <a:path h="6442195" w="9663292">
                <a:moveTo>
                  <a:pt x="0" y="0"/>
                </a:moveTo>
                <a:lnTo>
                  <a:pt x="9663292" y="0"/>
                </a:lnTo>
                <a:lnTo>
                  <a:pt x="9663292" y="6442195"/>
                </a:lnTo>
                <a:lnTo>
                  <a:pt x="0" y="6442195"/>
                </a:lnTo>
                <a:lnTo>
                  <a:pt x="0" y="0"/>
                </a:lnTo>
                <a:close/>
              </a:path>
            </a:pathLst>
          </a:custGeom>
          <a:blipFill>
            <a:blip r:embed="rId3"/>
            <a:stretch>
              <a:fillRect l="0" t="0" r="0" b="0"/>
            </a:stretch>
          </a:blipFill>
        </p:spPr>
      </p:sp>
      <p:sp>
        <p:nvSpPr>
          <p:cNvPr name="TextBox 4" id="4"/>
          <p:cNvSpPr txBox="true"/>
          <p:nvPr/>
        </p:nvSpPr>
        <p:spPr>
          <a:xfrm rot="0">
            <a:off x="1028700" y="642250"/>
            <a:ext cx="12458105" cy="933450"/>
          </a:xfrm>
          <a:prstGeom prst="rect">
            <a:avLst/>
          </a:prstGeom>
        </p:spPr>
        <p:txBody>
          <a:bodyPr anchor="t" rtlCol="false" tIns="0" lIns="0" bIns="0" rIns="0">
            <a:spAutoFit/>
          </a:bodyPr>
          <a:lstStyle/>
          <a:p>
            <a:pPr>
              <a:lnSpc>
                <a:spcPts val="7200"/>
              </a:lnSpc>
              <a:spcBef>
                <a:spcPct val="0"/>
              </a:spcBef>
            </a:pPr>
            <a:r>
              <a:rPr lang="en-US" sz="6000" spc="56">
                <a:solidFill>
                  <a:srgbClr val="0053A6"/>
                </a:solidFill>
                <a:latin typeface="Glacial Indifference Bold"/>
              </a:rPr>
              <a:t>Exploratory Data Analysis - Svarah</a:t>
            </a:r>
          </a:p>
        </p:txBody>
      </p:sp>
      <p:sp>
        <p:nvSpPr>
          <p:cNvPr name="TextBox 5" id="5"/>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861450"/>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2"/>
            <a:stretch>
              <a:fillRect l="0" t="-7810" r="0" b="-7810"/>
            </a:stretch>
          </a:blipFill>
        </p:spPr>
      </p:sp>
      <p:sp>
        <p:nvSpPr>
          <p:cNvPr name="TextBox 3" id="3"/>
          <p:cNvSpPr txBox="true"/>
          <p:nvPr/>
        </p:nvSpPr>
        <p:spPr>
          <a:xfrm rot="0">
            <a:off x="1028700" y="642250"/>
            <a:ext cx="15658624" cy="933450"/>
          </a:xfrm>
          <a:prstGeom prst="rect">
            <a:avLst/>
          </a:prstGeom>
        </p:spPr>
        <p:txBody>
          <a:bodyPr anchor="t" rtlCol="false" tIns="0" lIns="0" bIns="0" rIns="0">
            <a:spAutoFit/>
          </a:bodyPr>
          <a:lstStyle/>
          <a:p>
            <a:pPr>
              <a:lnSpc>
                <a:spcPts val="7200"/>
              </a:lnSpc>
              <a:spcBef>
                <a:spcPct val="0"/>
              </a:spcBef>
            </a:pPr>
            <a:r>
              <a:rPr lang="en-US" sz="6000" spc="56">
                <a:solidFill>
                  <a:srgbClr val="0053A6"/>
                </a:solidFill>
                <a:latin typeface="Glacial Indifference Bold"/>
              </a:rPr>
              <a:t>Implementation of CRISP - DM Methodology</a:t>
            </a:r>
          </a:p>
        </p:txBody>
      </p:sp>
      <p:sp>
        <p:nvSpPr>
          <p:cNvPr name="Freeform 4" id="4"/>
          <p:cNvSpPr/>
          <p:nvPr/>
        </p:nvSpPr>
        <p:spPr>
          <a:xfrm flipH="false" flipV="false" rot="0">
            <a:off x="5513228" y="2012650"/>
            <a:ext cx="8071755" cy="8005440"/>
          </a:xfrm>
          <a:custGeom>
            <a:avLst/>
            <a:gdLst/>
            <a:ahLst/>
            <a:cxnLst/>
            <a:rect r="r" b="b" t="t" l="l"/>
            <a:pathLst>
              <a:path h="8005440" w="8071755">
                <a:moveTo>
                  <a:pt x="0" y="0"/>
                </a:moveTo>
                <a:lnTo>
                  <a:pt x="8071755" y="0"/>
                </a:lnTo>
                <a:lnTo>
                  <a:pt x="8071755" y="8005439"/>
                </a:lnTo>
                <a:lnTo>
                  <a:pt x="0" y="8005439"/>
                </a:lnTo>
                <a:lnTo>
                  <a:pt x="0" y="0"/>
                </a:lnTo>
                <a:close/>
              </a:path>
            </a:pathLst>
          </a:custGeom>
          <a:blipFill>
            <a:blip r:embed="rId3"/>
            <a:stretch>
              <a:fillRect l="0" t="-5832" r="0" b="0"/>
            </a:stretch>
          </a:blip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68737" y="9095505"/>
            <a:ext cx="1987200" cy="671730"/>
          </a:xfrm>
          <a:custGeom>
            <a:avLst/>
            <a:gdLst/>
            <a:ahLst/>
            <a:cxnLst/>
            <a:rect r="r" b="b" t="t" l="l"/>
            <a:pathLst>
              <a:path h="671730" w="1987200">
                <a:moveTo>
                  <a:pt x="0" y="0"/>
                </a:moveTo>
                <a:lnTo>
                  <a:pt x="1987200" y="0"/>
                </a:lnTo>
                <a:lnTo>
                  <a:pt x="1987200" y="671730"/>
                </a:lnTo>
                <a:lnTo>
                  <a:pt x="0" y="671730"/>
                </a:lnTo>
                <a:lnTo>
                  <a:pt x="0" y="0"/>
                </a:lnTo>
                <a:close/>
              </a:path>
            </a:pathLst>
          </a:custGeom>
          <a:blipFill>
            <a:blip r:embed="rId2"/>
            <a:stretch>
              <a:fillRect l="0" t="-471" r="0" b="-471"/>
            </a:stretch>
          </a:blipFill>
        </p:spPr>
      </p:sp>
      <p:sp>
        <p:nvSpPr>
          <p:cNvPr name="Freeform 3" id="3"/>
          <p:cNvSpPr/>
          <p:nvPr/>
        </p:nvSpPr>
        <p:spPr>
          <a:xfrm flipH="false" flipV="false" rot="0">
            <a:off x="1079574" y="2424538"/>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3"/>
            <a:stretch>
              <a:fillRect l="0" t="-7810" r="0" b="-7810"/>
            </a:stretch>
          </a:blipFill>
        </p:spPr>
      </p:sp>
      <p:grpSp>
        <p:nvGrpSpPr>
          <p:cNvPr name="Group 4" id="4"/>
          <p:cNvGrpSpPr/>
          <p:nvPr/>
        </p:nvGrpSpPr>
        <p:grpSpPr>
          <a:xfrm rot="0">
            <a:off x="1079574" y="3205151"/>
            <a:ext cx="4047502" cy="1259437"/>
            <a:chOff x="0" y="0"/>
            <a:chExt cx="1066009" cy="331703"/>
          </a:xfrm>
        </p:grpSpPr>
        <p:sp>
          <p:nvSpPr>
            <p:cNvPr name="Freeform 5" id="5"/>
            <p:cNvSpPr/>
            <p:nvPr/>
          </p:nvSpPr>
          <p:spPr>
            <a:xfrm flipH="false" flipV="false" rot="0">
              <a:off x="0" y="0"/>
              <a:ext cx="1066009" cy="331703"/>
            </a:xfrm>
            <a:custGeom>
              <a:avLst/>
              <a:gdLst/>
              <a:ahLst/>
              <a:cxnLst/>
              <a:rect r="r" b="b" t="t" l="l"/>
              <a:pathLst>
                <a:path h="331703" w="1066009">
                  <a:moveTo>
                    <a:pt x="97551" y="0"/>
                  </a:moveTo>
                  <a:lnTo>
                    <a:pt x="968458" y="0"/>
                  </a:lnTo>
                  <a:cubicBezTo>
                    <a:pt x="1022334" y="0"/>
                    <a:pt x="1066009" y="43675"/>
                    <a:pt x="1066009" y="97551"/>
                  </a:cubicBezTo>
                  <a:lnTo>
                    <a:pt x="1066009" y="234152"/>
                  </a:lnTo>
                  <a:cubicBezTo>
                    <a:pt x="1066009" y="288028"/>
                    <a:pt x="1022334" y="331703"/>
                    <a:pt x="968458" y="331703"/>
                  </a:cubicBezTo>
                  <a:lnTo>
                    <a:pt x="97551" y="331703"/>
                  </a:lnTo>
                  <a:cubicBezTo>
                    <a:pt x="43675" y="331703"/>
                    <a:pt x="0" y="288028"/>
                    <a:pt x="0" y="234152"/>
                  </a:cubicBezTo>
                  <a:lnTo>
                    <a:pt x="0" y="97551"/>
                  </a:lnTo>
                  <a:cubicBezTo>
                    <a:pt x="0" y="43675"/>
                    <a:pt x="43675" y="0"/>
                    <a:pt x="97551" y="0"/>
                  </a:cubicBezTo>
                  <a:close/>
                </a:path>
              </a:pathLst>
            </a:custGeom>
            <a:solidFill>
              <a:srgbClr val="D8CDCD"/>
            </a:solidFill>
          </p:spPr>
        </p:sp>
        <p:sp>
          <p:nvSpPr>
            <p:cNvPr name="TextBox 6" id="6"/>
            <p:cNvSpPr txBox="true"/>
            <p:nvPr/>
          </p:nvSpPr>
          <p:spPr>
            <a:xfrm>
              <a:off x="0" y="0"/>
              <a:ext cx="1066009" cy="331703"/>
            </a:xfrm>
            <a:prstGeom prst="rect">
              <a:avLst/>
            </a:prstGeom>
          </p:spPr>
          <p:txBody>
            <a:bodyPr anchor="ctr" rtlCol="false" tIns="50800" lIns="50800" bIns="50800" rIns="50800"/>
            <a:lstStyle/>
            <a:p>
              <a:pPr algn="ctr">
                <a:lnSpc>
                  <a:spcPts val="3959"/>
                </a:lnSpc>
              </a:pPr>
              <a:r>
                <a:rPr lang="en-US" sz="3299" spc="30">
                  <a:solidFill>
                    <a:srgbClr val="231F20"/>
                  </a:solidFill>
                  <a:latin typeface="Glacial Indifference Bold"/>
                </a:rPr>
                <a:t>OpenAI Whisper</a:t>
              </a:r>
            </a:p>
          </p:txBody>
        </p:sp>
      </p:grpSp>
      <p:grpSp>
        <p:nvGrpSpPr>
          <p:cNvPr name="Group 7" id="7"/>
          <p:cNvGrpSpPr/>
          <p:nvPr/>
        </p:nvGrpSpPr>
        <p:grpSpPr>
          <a:xfrm rot="0">
            <a:off x="6802652" y="3184437"/>
            <a:ext cx="4047502" cy="1259437"/>
            <a:chOff x="0" y="0"/>
            <a:chExt cx="1066009" cy="331703"/>
          </a:xfrm>
        </p:grpSpPr>
        <p:sp>
          <p:nvSpPr>
            <p:cNvPr name="Freeform 8" id="8"/>
            <p:cNvSpPr/>
            <p:nvPr/>
          </p:nvSpPr>
          <p:spPr>
            <a:xfrm flipH="false" flipV="false" rot="0">
              <a:off x="0" y="0"/>
              <a:ext cx="1066009" cy="331703"/>
            </a:xfrm>
            <a:custGeom>
              <a:avLst/>
              <a:gdLst/>
              <a:ahLst/>
              <a:cxnLst/>
              <a:rect r="r" b="b" t="t" l="l"/>
              <a:pathLst>
                <a:path h="331703" w="1066009">
                  <a:moveTo>
                    <a:pt x="97551" y="0"/>
                  </a:moveTo>
                  <a:lnTo>
                    <a:pt x="968458" y="0"/>
                  </a:lnTo>
                  <a:cubicBezTo>
                    <a:pt x="1022334" y="0"/>
                    <a:pt x="1066009" y="43675"/>
                    <a:pt x="1066009" y="97551"/>
                  </a:cubicBezTo>
                  <a:lnTo>
                    <a:pt x="1066009" y="234152"/>
                  </a:lnTo>
                  <a:cubicBezTo>
                    <a:pt x="1066009" y="288028"/>
                    <a:pt x="1022334" y="331703"/>
                    <a:pt x="968458" y="331703"/>
                  </a:cubicBezTo>
                  <a:lnTo>
                    <a:pt x="97551" y="331703"/>
                  </a:lnTo>
                  <a:cubicBezTo>
                    <a:pt x="43675" y="331703"/>
                    <a:pt x="0" y="288028"/>
                    <a:pt x="0" y="234152"/>
                  </a:cubicBezTo>
                  <a:lnTo>
                    <a:pt x="0" y="97551"/>
                  </a:lnTo>
                  <a:cubicBezTo>
                    <a:pt x="0" y="43675"/>
                    <a:pt x="43675" y="0"/>
                    <a:pt x="97551" y="0"/>
                  </a:cubicBezTo>
                  <a:close/>
                </a:path>
              </a:pathLst>
            </a:custGeom>
            <a:solidFill>
              <a:srgbClr val="D8CDCD"/>
            </a:solidFill>
          </p:spPr>
        </p:sp>
        <p:sp>
          <p:nvSpPr>
            <p:cNvPr name="TextBox 9" id="9"/>
            <p:cNvSpPr txBox="true"/>
            <p:nvPr/>
          </p:nvSpPr>
          <p:spPr>
            <a:xfrm>
              <a:off x="0" y="0"/>
              <a:ext cx="1066009" cy="331703"/>
            </a:xfrm>
            <a:prstGeom prst="rect">
              <a:avLst/>
            </a:prstGeom>
          </p:spPr>
          <p:txBody>
            <a:bodyPr anchor="ctr" rtlCol="false" tIns="50800" lIns="50800" bIns="50800" rIns="50800"/>
            <a:lstStyle/>
            <a:p>
              <a:pPr algn="ctr">
                <a:lnSpc>
                  <a:spcPts val="3959"/>
                </a:lnSpc>
              </a:pPr>
              <a:r>
                <a:rPr lang="en-US" sz="3299" spc="30">
                  <a:solidFill>
                    <a:srgbClr val="231F20"/>
                  </a:solidFill>
                  <a:latin typeface="Glacial Indifference Bold"/>
                </a:rPr>
                <a:t>GPT3 Transformer</a:t>
              </a:r>
            </a:p>
          </p:txBody>
        </p:sp>
      </p:grpSp>
      <p:grpSp>
        <p:nvGrpSpPr>
          <p:cNvPr name="Group 10" id="10"/>
          <p:cNvGrpSpPr/>
          <p:nvPr/>
        </p:nvGrpSpPr>
        <p:grpSpPr>
          <a:xfrm rot="0">
            <a:off x="12433482" y="3205151"/>
            <a:ext cx="4047502" cy="1259437"/>
            <a:chOff x="0" y="0"/>
            <a:chExt cx="1066009" cy="331703"/>
          </a:xfrm>
        </p:grpSpPr>
        <p:sp>
          <p:nvSpPr>
            <p:cNvPr name="Freeform 11" id="11"/>
            <p:cNvSpPr/>
            <p:nvPr/>
          </p:nvSpPr>
          <p:spPr>
            <a:xfrm flipH="false" flipV="false" rot="0">
              <a:off x="0" y="0"/>
              <a:ext cx="1066009" cy="331703"/>
            </a:xfrm>
            <a:custGeom>
              <a:avLst/>
              <a:gdLst/>
              <a:ahLst/>
              <a:cxnLst/>
              <a:rect r="r" b="b" t="t" l="l"/>
              <a:pathLst>
                <a:path h="331703" w="1066009">
                  <a:moveTo>
                    <a:pt x="97551" y="0"/>
                  </a:moveTo>
                  <a:lnTo>
                    <a:pt x="968458" y="0"/>
                  </a:lnTo>
                  <a:cubicBezTo>
                    <a:pt x="1022334" y="0"/>
                    <a:pt x="1066009" y="43675"/>
                    <a:pt x="1066009" y="97551"/>
                  </a:cubicBezTo>
                  <a:lnTo>
                    <a:pt x="1066009" y="234152"/>
                  </a:lnTo>
                  <a:cubicBezTo>
                    <a:pt x="1066009" y="288028"/>
                    <a:pt x="1022334" y="331703"/>
                    <a:pt x="968458" y="331703"/>
                  </a:cubicBezTo>
                  <a:lnTo>
                    <a:pt x="97551" y="331703"/>
                  </a:lnTo>
                  <a:cubicBezTo>
                    <a:pt x="43675" y="331703"/>
                    <a:pt x="0" y="288028"/>
                    <a:pt x="0" y="234152"/>
                  </a:cubicBezTo>
                  <a:lnTo>
                    <a:pt x="0" y="97551"/>
                  </a:lnTo>
                  <a:cubicBezTo>
                    <a:pt x="0" y="43675"/>
                    <a:pt x="43675" y="0"/>
                    <a:pt x="97551" y="0"/>
                  </a:cubicBezTo>
                  <a:close/>
                </a:path>
              </a:pathLst>
            </a:custGeom>
            <a:solidFill>
              <a:srgbClr val="D8CDCD"/>
            </a:solidFill>
          </p:spPr>
        </p:sp>
        <p:sp>
          <p:nvSpPr>
            <p:cNvPr name="TextBox 12" id="12"/>
            <p:cNvSpPr txBox="true"/>
            <p:nvPr/>
          </p:nvSpPr>
          <p:spPr>
            <a:xfrm>
              <a:off x="0" y="0"/>
              <a:ext cx="1066009" cy="331703"/>
            </a:xfrm>
            <a:prstGeom prst="rect">
              <a:avLst/>
            </a:prstGeom>
          </p:spPr>
          <p:txBody>
            <a:bodyPr anchor="ctr" rtlCol="false" tIns="50800" lIns="50800" bIns="50800" rIns="50800"/>
            <a:lstStyle/>
            <a:p>
              <a:pPr algn="ctr">
                <a:lnSpc>
                  <a:spcPts val="3959"/>
                </a:lnSpc>
              </a:pPr>
              <a:r>
                <a:rPr lang="en-US" sz="3299" spc="30">
                  <a:solidFill>
                    <a:srgbClr val="231F20"/>
                  </a:solidFill>
                  <a:latin typeface="Glacial Indifference Bold"/>
                </a:rPr>
                <a:t>Google Text-to-Speech</a:t>
              </a:r>
            </a:p>
          </p:txBody>
        </p:sp>
      </p:grpSp>
      <p:sp>
        <p:nvSpPr>
          <p:cNvPr name="Freeform 13" id="13"/>
          <p:cNvSpPr/>
          <p:nvPr/>
        </p:nvSpPr>
        <p:spPr>
          <a:xfrm flipH="false" flipV="false" rot="0">
            <a:off x="1371008" y="5334030"/>
            <a:ext cx="2867530" cy="1612986"/>
          </a:xfrm>
          <a:custGeom>
            <a:avLst/>
            <a:gdLst/>
            <a:ahLst/>
            <a:cxnLst/>
            <a:rect r="r" b="b" t="t" l="l"/>
            <a:pathLst>
              <a:path h="1612986" w="2867530">
                <a:moveTo>
                  <a:pt x="0" y="0"/>
                </a:moveTo>
                <a:lnTo>
                  <a:pt x="2867530" y="0"/>
                </a:lnTo>
                <a:lnTo>
                  <a:pt x="2867530" y="1612986"/>
                </a:lnTo>
                <a:lnTo>
                  <a:pt x="0" y="1612986"/>
                </a:lnTo>
                <a:lnTo>
                  <a:pt x="0" y="0"/>
                </a:lnTo>
                <a:close/>
              </a:path>
            </a:pathLst>
          </a:custGeom>
          <a:blipFill>
            <a:blip r:embed="rId4"/>
            <a:stretch>
              <a:fillRect l="0" t="0" r="0" b="0"/>
            </a:stretch>
          </a:blipFill>
        </p:spPr>
      </p:sp>
      <p:sp>
        <p:nvSpPr>
          <p:cNvPr name="Freeform 14" id="14"/>
          <p:cNvSpPr/>
          <p:nvPr/>
        </p:nvSpPr>
        <p:spPr>
          <a:xfrm flipH="false" flipV="false" rot="0">
            <a:off x="13544472" y="5255129"/>
            <a:ext cx="1825521" cy="2297541"/>
          </a:xfrm>
          <a:custGeom>
            <a:avLst/>
            <a:gdLst/>
            <a:ahLst/>
            <a:cxnLst/>
            <a:rect r="r" b="b" t="t" l="l"/>
            <a:pathLst>
              <a:path h="2297541" w="1825521">
                <a:moveTo>
                  <a:pt x="0" y="0"/>
                </a:moveTo>
                <a:lnTo>
                  <a:pt x="1825521" y="0"/>
                </a:lnTo>
                <a:lnTo>
                  <a:pt x="1825521" y="2297541"/>
                </a:lnTo>
                <a:lnTo>
                  <a:pt x="0" y="2297541"/>
                </a:lnTo>
                <a:lnTo>
                  <a:pt x="0" y="0"/>
                </a:lnTo>
                <a:close/>
              </a:path>
            </a:pathLst>
          </a:custGeom>
          <a:blipFill>
            <a:blip r:embed="rId5"/>
            <a:stretch>
              <a:fillRect l="0" t="0" r="0" b="0"/>
            </a:stretch>
          </a:blipFill>
        </p:spPr>
      </p:sp>
      <p:sp>
        <p:nvSpPr>
          <p:cNvPr name="Freeform 15" id="15"/>
          <p:cNvSpPr/>
          <p:nvPr/>
        </p:nvSpPr>
        <p:spPr>
          <a:xfrm flipH="false" flipV="false" rot="0">
            <a:off x="9508376" y="5215366"/>
            <a:ext cx="1880606" cy="1812220"/>
          </a:xfrm>
          <a:custGeom>
            <a:avLst/>
            <a:gdLst/>
            <a:ahLst/>
            <a:cxnLst/>
            <a:rect r="r" b="b" t="t" l="l"/>
            <a:pathLst>
              <a:path h="1812220" w="1880606">
                <a:moveTo>
                  <a:pt x="0" y="0"/>
                </a:moveTo>
                <a:lnTo>
                  <a:pt x="1880606" y="0"/>
                </a:lnTo>
                <a:lnTo>
                  <a:pt x="1880606" y="1812220"/>
                </a:lnTo>
                <a:lnTo>
                  <a:pt x="0" y="181222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6" id="16"/>
          <p:cNvSpPr/>
          <p:nvPr/>
        </p:nvSpPr>
        <p:spPr>
          <a:xfrm flipH="false" flipV="false" rot="0">
            <a:off x="6930496" y="5203965"/>
            <a:ext cx="1442298" cy="1873115"/>
          </a:xfrm>
          <a:custGeom>
            <a:avLst/>
            <a:gdLst/>
            <a:ahLst/>
            <a:cxnLst/>
            <a:rect r="r" b="b" t="t" l="l"/>
            <a:pathLst>
              <a:path h="1873115" w="1442298">
                <a:moveTo>
                  <a:pt x="0" y="0"/>
                </a:moveTo>
                <a:lnTo>
                  <a:pt x="1442298" y="0"/>
                </a:lnTo>
                <a:lnTo>
                  <a:pt x="1442298" y="1873115"/>
                </a:lnTo>
                <a:lnTo>
                  <a:pt x="0" y="187311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7" id="17"/>
          <p:cNvSpPr/>
          <p:nvPr/>
        </p:nvSpPr>
        <p:spPr>
          <a:xfrm flipH="false" flipV="false" rot="0">
            <a:off x="7583793" y="7200441"/>
            <a:ext cx="2241606" cy="633254"/>
          </a:xfrm>
          <a:custGeom>
            <a:avLst/>
            <a:gdLst/>
            <a:ahLst/>
            <a:cxnLst/>
            <a:rect r="r" b="b" t="t" l="l"/>
            <a:pathLst>
              <a:path h="633254" w="2241606">
                <a:moveTo>
                  <a:pt x="0" y="0"/>
                </a:moveTo>
                <a:lnTo>
                  <a:pt x="2241607" y="0"/>
                </a:lnTo>
                <a:lnTo>
                  <a:pt x="2241607" y="633254"/>
                </a:lnTo>
                <a:lnTo>
                  <a:pt x="0" y="633254"/>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AutoShape 18" id="18"/>
          <p:cNvSpPr/>
          <p:nvPr/>
        </p:nvSpPr>
        <p:spPr>
          <a:xfrm>
            <a:off x="3388416" y="4803915"/>
            <a:ext cx="3246120" cy="0"/>
          </a:xfrm>
          <a:prstGeom prst="line">
            <a:avLst/>
          </a:prstGeom>
          <a:ln cap="flat" w="38100">
            <a:solidFill>
              <a:srgbClr val="000000"/>
            </a:solidFill>
            <a:prstDash val="solid"/>
            <a:headEnd type="none" len="sm" w="sm"/>
            <a:tailEnd type="arrow" len="sm" w="med"/>
          </a:ln>
        </p:spPr>
      </p:sp>
      <p:sp>
        <p:nvSpPr>
          <p:cNvPr name="AutoShape 19" id="19"/>
          <p:cNvSpPr/>
          <p:nvPr/>
        </p:nvSpPr>
        <p:spPr>
          <a:xfrm>
            <a:off x="10850154" y="4822965"/>
            <a:ext cx="3246120" cy="0"/>
          </a:xfrm>
          <a:prstGeom prst="line">
            <a:avLst/>
          </a:prstGeom>
          <a:ln cap="flat" w="38100">
            <a:solidFill>
              <a:srgbClr val="000000"/>
            </a:solidFill>
            <a:prstDash val="solid"/>
            <a:headEnd type="none" len="sm" w="sm"/>
            <a:tailEnd type="arrow" len="sm" w="med"/>
          </a:ln>
        </p:spPr>
      </p:sp>
      <p:sp>
        <p:nvSpPr>
          <p:cNvPr name="TextBox 20" id="20"/>
          <p:cNvSpPr txBox="true"/>
          <p:nvPr/>
        </p:nvSpPr>
        <p:spPr>
          <a:xfrm rot="0">
            <a:off x="1169873" y="8130845"/>
            <a:ext cx="3269800"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000000"/>
                </a:solidFill>
                <a:latin typeface="Glacial Indifference"/>
              </a:rPr>
              <a:t>Input audio to Text</a:t>
            </a:r>
          </a:p>
        </p:txBody>
      </p:sp>
      <p:sp>
        <p:nvSpPr>
          <p:cNvPr name="TextBox 21" id="21"/>
          <p:cNvSpPr txBox="true"/>
          <p:nvPr/>
        </p:nvSpPr>
        <p:spPr>
          <a:xfrm rot="0">
            <a:off x="7178879" y="8091082"/>
            <a:ext cx="3269800" cy="828675"/>
          </a:xfrm>
          <a:prstGeom prst="rect">
            <a:avLst/>
          </a:prstGeom>
        </p:spPr>
        <p:txBody>
          <a:bodyPr anchor="t" rtlCol="false" tIns="0" lIns="0" bIns="0" rIns="0">
            <a:spAutoFit/>
          </a:bodyPr>
          <a:lstStyle/>
          <a:p>
            <a:pPr algn="ctr">
              <a:lnSpc>
                <a:spcPts val="3240"/>
              </a:lnSpc>
              <a:spcBef>
                <a:spcPct val="0"/>
              </a:spcBef>
            </a:pPr>
            <a:r>
              <a:rPr lang="en-US" sz="2700" spc="25">
                <a:solidFill>
                  <a:srgbClr val="000000"/>
                </a:solidFill>
                <a:latin typeface="Glacial Indifference"/>
              </a:rPr>
              <a:t>Text Optimization / Grammar correction</a:t>
            </a:r>
          </a:p>
        </p:txBody>
      </p:sp>
      <p:sp>
        <p:nvSpPr>
          <p:cNvPr name="TextBox 22" id="22"/>
          <p:cNvSpPr txBox="true"/>
          <p:nvPr/>
        </p:nvSpPr>
        <p:spPr>
          <a:xfrm rot="0">
            <a:off x="12822333" y="8130845"/>
            <a:ext cx="3269800" cy="828675"/>
          </a:xfrm>
          <a:prstGeom prst="rect">
            <a:avLst/>
          </a:prstGeom>
        </p:spPr>
        <p:txBody>
          <a:bodyPr anchor="t" rtlCol="false" tIns="0" lIns="0" bIns="0" rIns="0">
            <a:spAutoFit/>
          </a:bodyPr>
          <a:lstStyle/>
          <a:p>
            <a:pPr algn="ctr">
              <a:lnSpc>
                <a:spcPts val="3240"/>
              </a:lnSpc>
              <a:spcBef>
                <a:spcPct val="0"/>
              </a:spcBef>
            </a:pPr>
            <a:r>
              <a:rPr lang="en-US" sz="2700" spc="25">
                <a:solidFill>
                  <a:srgbClr val="000000"/>
                </a:solidFill>
                <a:latin typeface="Glacial Indifference"/>
              </a:rPr>
              <a:t>Optimized text to Speech conversion</a:t>
            </a:r>
          </a:p>
        </p:txBody>
      </p:sp>
      <p:sp>
        <p:nvSpPr>
          <p:cNvPr name="TextBox 23" id="23"/>
          <p:cNvSpPr txBox="true"/>
          <p:nvPr/>
        </p:nvSpPr>
        <p:spPr>
          <a:xfrm rot="0">
            <a:off x="1060177" y="1282531"/>
            <a:ext cx="16199123" cy="853440"/>
          </a:xfrm>
          <a:prstGeom prst="rect">
            <a:avLst/>
          </a:prstGeom>
        </p:spPr>
        <p:txBody>
          <a:bodyPr anchor="t" rtlCol="false" tIns="0" lIns="0" bIns="0" rIns="0">
            <a:spAutoFit/>
          </a:bodyPr>
          <a:lstStyle/>
          <a:p>
            <a:pPr algn="l">
              <a:lnSpc>
                <a:spcPts val="6480"/>
              </a:lnSpc>
            </a:pPr>
            <a:r>
              <a:rPr lang="en-US" sz="6000">
                <a:solidFill>
                  <a:srgbClr val="0053A6"/>
                </a:solidFill>
                <a:latin typeface="Glacial Indifference Bold"/>
              </a:rPr>
              <a:t>Algorithms (Models) Used</a:t>
            </a:r>
          </a:p>
        </p:txBody>
      </p:sp>
      <p:sp>
        <p:nvSpPr>
          <p:cNvPr name="TextBox 24" id="24"/>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68737" y="9095505"/>
            <a:ext cx="1987200" cy="671730"/>
          </a:xfrm>
          <a:custGeom>
            <a:avLst/>
            <a:gdLst/>
            <a:ahLst/>
            <a:cxnLst/>
            <a:rect r="r" b="b" t="t" l="l"/>
            <a:pathLst>
              <a:path h="671730" w="1987200">
                <a:moveTo>
                  <a:pt x="0" y="0"/>
                </a:moveTo>
                <a:lnTo>
                  <a:pt x="1987200" y="0"/>
                </a:lnTo>
                <a:lnTo>
                  <a:pt x="1987200" y="671730"/>
                </a:lnTo>
                <a:lnTo>
                  <a:pt x="0" y="671730"/>
                </a:lnTo>
                <a:lnTo>
                  <a:pt x="0" y="0"/>
                </a:lnTo>
                <a:close/>
              </a:path>
            </a:pathLst>
          </a:custGeom>
          <a:blipFill>
            <a:blip r:embed="rId2"/>
            <a:stretch>
              <a:fillRect l="0" t="-471" r="0" b="-471"/>
            </a:stretch>
          </a:blipFill>
        </p:spPr>
      </p:sp>
      <p:sp>
        <p:nvSpPr>
          <p:cNvPr name="Freeform 3" id="3"/>
          <p:cNvSpPr/>
          <p:nvPr/>
        </p:nvSpPr>
        <p:spPr>
          <a:xfrm flipH="false" flipV="false" rot="0">
            <a:off x="1048097" y="1913442"/>
            <a:ext cx="3074400" cy="151200"/>
          </a:xfrm>
          <a:custGeom>
            <a:avLst/>
            <a:gdLst/>
            <a:ahLst/>
            <a:cxnLst/>
            <a:rect r="r" b="b" t="t" l="l"/>
            <a:pathLst>
              <a:path h="151200" w="3074400">
                <a:moveTo>
                  <a:pt x="0" y="0"/>
                </a:moveTo>
                <a:lnTo>
                  <a:pt x="3074399" y="0"/>
                </a:lnTo>
                <a:lnTo>
                  <a:pt x="3074399" y="151200"/>
                </a:lnTo>
                <a:lnTo>
                  <a:pt x="0" y="151200"/>
                </a:lnTo>
                <a:lnTo>
                  <a:pt x="0" y="0"/>
                </a:lnTo>
                <a:close/>
              </a:path>
            </a:pathLst>
          </a:custGeom>
          <a:blipFill>
            <a:blip r:embed="rId3"/>
            <a:stretch>
              <a:fillRect l="0" t="-7810" r="0" b="-7810"/>
            </a:stretch>
          </a:blipFill>
        </p:spPr>
      </p:sp>
      <p:sp>
        <p:nvSpPr>
          <p:cNvPr name="TextBox 4" id="4"/>
          <p:cNvSpPr txBox="true"/>
          <p:nvPr/>
        </p:nvSpPr>
        <p:spPr>
          <a:xfrm rot="0">
            <a:off x="2955937" y="2241133"/>
            <a:ext cx="5114884" cy="6028563"/>
          </a:xfrm>
          <a:prstGeom prst="rect">
            <a:avLst/>
          </a:prstGeom>
        </p:spPr>
        <p:txBody>
          <a:bodyPr anchor="t" rtlCol="false" tIns="0" lIns="0" bIns="0" rIns="0">
            <a:spAutoFit/>
          </a:bodyPr>
          <a:lstStyle/>
          <a:p>
            <a:pPr algn="l" marL="582930" indent="-291465" lvl="1">
              <a:lnSpc>
                <a:spcPts val="5346"/>
              </a:lnSpc>
              <a:buFont typeface="Arial"/>
              <a:buChar char="•"/>
            </a:pPr>
            <a:r>
              <a:rPr lang="en-US" sz="2700" spc="62">
                <a:solidFill>
                  <a:srgbClr val="C99600"/>
                </a:solidFill>
                <a:latin typeface="Glacial Indifference"/>
              </a:rPr>
              <a:t>Project Outline</a:t>
            </a:r>
          </a:p>
          <a:p>
            <a:pPr algn="l" marL="582930" indent="-291465" lvl="1">
              <a:lnSpc>
                <a:spcPts val="5346"/>
              </a:lnSpc>
              <a:buFont typeface="Arial"/>
              <a:buChar char="•"/>
            </a:pPr>
            <a:r>
              <a:rPr lang="en-US" sz="2700" spc="62">
                <a:solidFill>
                  <a:srgbClr val="C99600"/>
                </a:solidFill>
                <a:latin typeface="Glacial Indifference"/>
              </a:rPr>
              <a:t>The Team</a:t>
            </a:r>
          </a:p>
          <a:p>
            <a:pPr algn="l" marL="582930" indent="-291465" lvl="1">
              <a:lnSpc>
                <a:spcPts val="5346"/>
              </a:lnSpc>
              <a:buFont typeface="Arial"/>
              <a:buChar char="•"/>
            </a:pPr>
            <a:r>
              <a:rPr lang="en-US" sz="2700" spc="62">
                <a:solidFill>
                  <a:srgbClr val="C99600"/>
                </a:solidFill>
                <a:latin typeface="Glacial Indifference"/>
              </a:rPr>
              <a:t>What are we trying to build?</a:t>
            </a:r>
          </a:p>
          <a:p>
            <a:pPr algn="l" marL="582930" indent="-291465" lvl="1">
              <a:lnSpc>
                <a:spcPts val="5346"/>
              </a:lnSpc>
              <a:buFont typeface="Arial"/>
              <a:buChar char="•"/>
            </a:pPr>
            <a:r>
              <a:rPr lang="en-US" sz="2700" spc="62">
                <a:solidFill>
                  <a:srgbClr val="C99600"/>
                </a:solidFill>
                <a:latin typeface="Glacial Indifference"/>
              </a:rPr>
              <a:t>Abstract </a:t>
            </a:r>
          </a:p>
          <a:p>
            <a:pPr algn="l" marL="582930" indent="-291465" lvl="1">
              <a:lnSpc>
                <a:spcPts val="5346"/>
              </a:lnSpc>
              <a:buFont typeface="Arial"/>
              <a:buChar char="•"/>
            </a:pPr>
            <a:r>
              <a:rPr lang="en-US" sz="2700" spc="62">
                <a:solidFill>
                  <a:srgbClr val="C99600"/>
                </a:solidFill>
                <a:latin typeface="Glacial Indifference"/>
              </a:rPr>
              <a:t>Business Use Cases </a:t>
            </a:r>
          </a:p>
          <a:p>
            <a:pPr algn="l" marL="582930" indent="-291465" lvl="1">
              <a:lnSpc>
                <a:spcPts val="5346"/>
              </a:lnSpc>
              <a:buFont typeface="Arial"/>
              <a:buChar char="•"/>
            </a:pPr>
            <a:r>
              <a:rPr lang="en-US" sz="2700" spc="62">
                <a:solidFill>
                  <a:srgbClr val="C99600"/>
                </a:solidFill>
                <a:latin typeface="Glacial Indifference"/>
              </a:rPr>
              <a:t>Important Use Case</a:t>
            </a:r>
          </a:p>
          <a:p>
            <a:pPr algn="l" marL="582930" indent="-291465" lvl="1">
              <a:lnSpc>
                <a:spcPts val="5346"/>
              </a:lnSpc>
              <a:buFont typeface="Arial"/>
              <a:buChar char="•"/>
            </a:pPr>
            <a:r>
              <a:rPr lang="en-US" sz="2700" spc="62">
                <a:solidFill>
                  <a:srgbClr val="C99600"/>
                </a:solidFill>
                <a:latin typeface="Glacial Indifference"/>
              </a:rPr>
              <a:t>Concepts Used </a:t>
            </a:r>
          </a:p>
          <a:p>
            <a:pPr algn="l" marL="582930" indent="-291465" lvl="1">
              <a:lnSpc>
                <a:spcPts val="5346"/>
              </a:lnSpc>
              <a:buFont typeface="Arial"/>
              <a:buChar char="•"/>
            </a:pPr>
            <a:r>
              <a:rPr lang="en-US" sz="2700" spc="62">
                <a:solidFill>
                  <a:srgbClr val="C99600"/>
                </a:solidFill>
                <a:latin typeface="Glacial Indifference"/>
              </a:rPr>
              <a:t>Workflow at a Glance</a:t>
            </a:r>
          </a:p>
          <a:p>
            <a:pPr algn="l" marL="582930" indent="-291465" lvl="1">
              <a:lnSpc>
                <a:spcPts val="5346"/>
              </a:lnSpc>
              <a:buFont typeface="Arial"/>
              <a:buChar char="•"/>
            </a:pPr>
            <a:r>
              <a:rPr lang="en-US" sz="2700" spc="62">
                <a:solidFill>
                  <a:srgbClr val="C99600"/>
                </a:solidFill>
                <a:latin typeface="Glacial Indifference"/>
              </a:rPr>
              <a:t>Data Collection Process</a:t>
            </a:r>
          </a:p>
        </p:txBody>
      </p:sp>
      <p:sp>
        <p:nvSpPr>
          <p:cNvPr name="TextBox 5" id="5"/>
          <p:cNvSpPr txBox="true"/>
          <p:nvPr/>
        </p:nvSpPr>
        <p:spPr>
          <a:xfrm rot="0">
            <a:off x="1028700" y="771434"/>
            <a:ext cx="7659873" cy="853440"/>
          </a:xfrm>
          <a:prstGeom prst="rect">
            <a:avLst/>
          </a:prstGeom>
        </p:spPr>
        <p:txBody>
          <a:bodyPr anchor="t" rtlCol="false" tIns="0" lIns="0" bIns="0" rIns="0">
            <a:spAutoFit/>
          </a:bodyPr>
          <a:lstStyle/>
          <a:p>
            <a:pPr algn="l">
              <a:lnSpc>
                <a:spcPts val="6480"/>
              </a:lnSpc>
            </a:pPr>
            <a:r>
              <a:rPr lang="en-US" sz="6000">
                <a:solidFill>
                  <a:srgbClr val="0053A6"/>
                </a:solidFill>
                <a:latin typeface="Glacial Indifference Bold"/>
              </a:rPr>
              <a:t>Index</a:t>
            </a:r>
          </a:p>
        </p:txBody>
      </p:sp>
      <p:sp>
        <p:nvSpPr>
          <p:cNvPr name="TextBox 6" id="6"/>
          <p:cNvSpPr txBox="true"/>
          <p:nvPr/>
        </p:nvSpPr>
        <p:spPr>
          <a:xfrm rot="0">
            <a:off x="9564850" y="2241133"/>
            <a:ext cx="7913285" cy="6028563"/>
          </a:xfrm>
          <a:prstGeom prst="rect">
            <a:avLst/>
          </a:prstGeom>
        </p:spPr>
        <p:txBody>
          <a:bodyPr anchor="t" rtlCol="false" tIns="0" lIns="0" bIns="0" rIns="0">
            <a:spAutoFit/>
          </a:bodyPr>
          <a:lstStyle/>
          <a:p>
            <a:pPr marL="582930" indent="-291465" lvl="1">
              <a:lnSpc>
                <a:spcPts val="5346"/>
              </a:lnSpc>
              <a:buFont typeface="Arial"/>
              <a:buChar char="•"/>
            </a:pPr>
            <a:r>
              <a:rPr lang="en-US" sz="2700" spc="62">
                <a:solidFill>
                  <a:srgbClr val="C99600"/>
                </a:solidFill>
                <a:latin typeface="Glacial Indifference"/>
              </a:rPr>
              <a:t>Exploratory Data Analysis</a:t>
            </a:r>
          </a:p>
          <a:p>
            <a:pPr marL="582930" indent="-291465" lvl="1">
              <a:lnSpc>
                <a:spcPts val="5346"/>
              </a:lnSpc>
              <a:buFont typeface="Arial"/>
              <a:buChar char="•"/>
            </a:pPr>
            <a:r>
              <a:rPr lang="en-US" sz="2700" spc="62">
                <a:solidFill>
                  <a:srgbClr val="C99600"/>
                </a:solidFill>
                <a:latin typeface="Glacial Indifference"/>
              </a:rPr>
              <a:t>Implementation of CRISP-DM Methodology</a:t>
            </a:r>
          </a:p>
          <a:p>
            <a:pPr marL="582930" indent="-291465" lvl="1">
              <a:lnSpc>
                <a:spcPts val="5346"/>
              </a:lnSpc>
              <a:buFont typeface="Arial"/>
              <a:buChar char="•"/>
            </a:pPr>
            <a:r>
              <a:rPr lang="en-US" sz="2700" spc="62">
                <a:solidFill>
                  <a:srgbClr val="C99600"/>
                </a:solidFill>
                <a:latin typeface="Glacial Indifference"/>
              </a:rPr>
              <a:t>Models Used</a:t>
            </a:r>
            <a:r>
              <a:rPr lang="en-US" sz="2700" spc="62">
                <a:solidFill>
                  <a:srgbClr val="C99600"/>
                </a:solidFill>
                <a:latin typeface="Glacial Indifference"/>
              </a:rPr>
              <a:t> </a:t>
            </a:r>
          </a:p>
          <a:p>
            <a:pPr algn="l" marL="582930" indent="-291465" lvl="1">
              <a:lnSpc>
                <a:spcPts val="5346"/>
              </a:lnSpc>
              <a:buFont typeface="Arial"/>
              <a:buChar char="•"/>
            </a:pPr>
            <a:r>
              <a:rPr lang="en-US" sz="2700" spc="62">
                <a:solidFill>
                  <a:srgbClr val="C99600"/>
                </a:solidFill>
                <a:latin typeface="Glacial Indifference"/>
              </a:rPr>
              <a:t>Model Comparison </a:t>
            </a:r>
          </a:p>
          <a:p>
            <a:pPr algn="l" marL="582930" indent="-291465" lvl="1">
              <a:lnSpc>
                <a:spcPts val="5346"/>
              </a:lnSpc>
              <a:buFont typeface="Arial"/>
              <a:buChar char="•"/>
            </a:pPr>
            <a:r>
              <a:rPr lang="en-US" sz="2700" spc="62">
                <a:solidFill>
                  <a:srgbClr val="C99600"/>
                </a:solidFill>
                <a:latin typeface="Glacial Indifference"/>
              </a:rPr>
              <a:t>Challenges Faced </a:t>
            </a:r>
          </a:p>
          <a:p>
            <a:pPr algn="l" marL="582930" indent="-291465" lvl="1">
              <a:lnSpc>
                <a:spcPts val="5346"/>
              </a:lnSpc>
              <a:buFont typeface="Arial"/>
              <a:buChar char="•"/>
            </a:pPr>
            <a:r>
              <a:rPr lang="en-US" sz="2700" spc="62">
                <a:solidFill>
                  <a:srgbClr val="C99600"/>
                </a:solidFill>
                <a:latin typeface="Glacial Indifference"/>
              </a:rPr>
              <a:t>Code Snippets</a:t>
            </a:r>
          </a:p>
          <a:p>
            <a:pPr algn="l" marL="582930" indent="-291465" lvl="1">
              <a:lnSpc>
                <a:spcPts val="5346"/>
              </a:lnSpc>
              <a:buFont typeface="Arial"/>
              <a:buChar char="•"/>
            </a:pPr>
            <a:r>
              <a:rPr lang="en-US" sz="2700" spc="62">
                <a:solidFill>
                  <a:srgbClr val="C99600"/>
                </a:solidFill>
                <a:latin typeface="Glacial Indifference"/>
              </a:rPr>
              <a:t>Our Learnings</a:t>
            </a:r>
          </a:p>
          <a:p>
            <a:pPr algn="l" marL="582930" indent="-291465" lvl="1">
              <a:lnSpc>
                <a:spcPts val="5346"/>
              </a:lnSpc>
              <a:buFont typeface="Arial"/>
              <a:buChar char="•"/>
            </a:pPr>
            <a:r>
              <a:rPr lang="en-US" sz="2700" spc="62">
                <a:solidFill>
                  <a:srgbClr val="C99600"/>
                </a:solidFill>
                <a:latin typeface="Glacial Indifference"/>
              </a:rPr>
              <a:t>Key Takeaways </a:t>
            </a:r>
          </a:p>
          <a:p>
            <a:pPr algn="l" marL="582930" indent="-291465" lvl="1">
              <a:lnSpc>
                <a:spcPts val="5346"/>
              </a:lnSpc>
              <a:buFont typeface="Arial"/>
              <a:buChar char="•"/>
            </a:pPr>
            <a:r>
              <a:rPr lang="en-US" sz="2700" spc="62">
                <a:solidFill>
                  <a:srgbClr val="C99600"/>
                </a:solidFill>
                <a:latin typeface="Glacial Indifference"/>
              </a:rPr>
              <a:t>Future Scope </a:t>
            </a:r>
          </a:p>
        </p:txBody>
      </p:sp>
      <p:sp>
        <p:nvSpPr>
          <p:cNvPr name="TextBox 7" id="7"/>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68737" y="9095505"/>
            <a:ext cx="1987200" cy="671730"/>
          </a:xfrm>
          <a:custGeom>
            <a:avLst/>
            <a:gdLst/>
            <a:ahLst/>
            <a:cxnLst/>
            <a:rect r="r" b="b" t="t" l="l"/>
            <a:pathLst>
              <a:path h="671730" w="1987200">
                <a:moveTo>
                  <a:pt x="0" y="0"/>
                </a:moveTo>
                <a:lnTo>
                  <a:pt x="1987200" y="0"/>
                </a:lnTo>
                <a:lnTo>
                  <a:pt x="1987200" y="671730"/>
                </a:lnTo>
                <a:lnTo>
                  <a:pt x="0" y="671730"/>
                </a:lnTo>
                <a:lnTo>
                  <a:pt x="0" y="0"/>
                </a:lnTo>
                <a:close/>
              </a:path>
            </a:pathLst>
          </a:custGeom>
          <a:blipFill>
            <a:blip r:embed="rId2"/>
            <a:stretch>
              <a:fillRect l="0" t="-471" r="0" b="-471"/>
            </a:stretch>
          </a:blipFill>
        </p:spPr>
      </p:sp>
      <p:sp>
        <p:nvSpPr>
          <p:cNvPr name="Freeform 3" id="3"/>
          <p:cNvSpPr/>
          <p:nvPr/>
        </p:nvSpPr>
        <p:spPr>
          <a:xfrm flipH="false" flipV="false" rot="0">
            <a:off x="1079574" y="2424538"/>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3"/>
            <a:stretch>
              <a:fillRect l="0" t="-7810" r="0" b="-7810"/>
            </a:stretch>
          </a:blipFill>
        </p:spPr>
      </p:sp>
      <p:sp>
        <p:nvSpPr>
          <p:cNvPr name="Freeform 4" id="4"/>
          <p:cNvSpPr/>
          <p:nvPr/>
        </p:nvSpPr>
        <p:spPr>
          <a:xfrm flipH="false" flipV="false" rot="0">
            <a:off x="2276812" y="3058798"/>
            <a:ext cx="13765853" cy="5113881"/>
          </a:xfrm>
          <a:custGeom>
            <a:avLst/>
            <a:gdLst/>
            <a:ahLst/>
            <a:cxnLst/>
            <a:rect r="r" b="b" t="t" l="l"/>
            <a:pathLst>
              <a:path h="5113881" w="13765853">
                <a:moveTo>
                  <a:pt x="0" y="0"/>
                </a:moveTo>
                <a:lnTo>
                  <a:pt x="13765853" y="0"/>
                </a:lnTo>
                <a:lnTo>
                  <a:pt x="13765853" y="5113880"/>
                </a:lnTo>
                <a:lnTo>
                  <a:pt x="0" y="5113880"/>
                </a:lnTo>
                <a:lnTo>
                  <a:pt x="0" y="0"/>
                </a:lnTo>
                <a:close/>
              </a:path>
            </a:pathLst>
          </a:custGeom>
          <a:blipFill>
            <a:blip r:embed="rId4"/>
            <a:stretch>
              <a:fillRect l="0" t="0" r="0" b="0"/>
            </a:stretch>
          </a:blipFill>
        </p:spPr>
      </p:sp>
      <p:sp>
        <p:nvSpPr>
          <p:cNvPr name="TextBox 5" id="5"/>
          <p:cNvSpPr txBox="true"/>
          <p:nvPr/>
        </p:nvSpPr>
        <p:spPr>
          <a:xfrm rot="0">
            <a:off x="1060177" y="1282531"/>
            <a:ext cx="16199123" cy="853440"/>
          </a:xfrm>
          <a:prstGeom prst="rect">
            <a:avLst/>
          </a:prstGeom>
        </p:spPr>
        <p:txBody>
          <a:bodyPr anchor="t" rtlCol="false" tIns="0" lIns="0" bIns="0" rIns="0">
            <a:spAutoFit/>
          </a:bodyPr>
          <a:lstStyle/>
          <a:p>
            <a:pPr algn="l">
              <a:lnSpc>
                <a:spcPts val="6480"/>
              </a:lnSpc>
            </a:pPr>
            <a:r>
              <a:rPr lang="en-US" sz="6000">
                <a:solidFill>
                  <a:srgbClr val="0053A6"/>
                </a:solidFill>
                <a:latin typeface="Glacial Indifference Bold"/>
              </a:rPr>
              <a:t>Sequence Diagram</a:t>
            </a:r>
          </a:p>
        </p:txBody>
      </p:sp>
      <p:sp>
        <p:nvSpPr>
          <p:cNvPr name="TextBox 6" id="6"/>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68737" y="9095505"/>
            <a:ext cx="1987200" cy="671730"/>
          </a:xfrm>
          <a:custGeom>
            <a:avLst/>
            <a:gdLst/>
            <a:ahLst/>
            <a:cxnLst/>
            <a:rect r="r" b="b" t="t" l="l"/>
            <a:pathLst>
              <a:path h="671730" w="1987200">
                <a:moveTo>
                  <a:pt x="0" y="0"/>
                </a:moveTo>
                <a:lnTo>
                  <a:pt x="1987200" y="0"/>
                </a:lnTo>
                <a:lnTo>
                  <a:pt x="1987200" y="671730"/>
                </a:lnTo>
                <a:lnTo>
                  <a:pt x="0" y="671730"/>
                </a:lnTo>
                <a:lnTo>
                  <a:pt x="0" y="0"/>
                </a:lnTo>
                <a:close/>
              </a:path>
            </a:pathLst>
          </a:custGeom>
          <a:blipFill>
            <a:blip r:embed="rId2"/>
            <a:stretch>
              <a:fillRect l="0" t="-471" r="0" b="-471"/>
            </a:stretch>
          </a:blipFill>
        </p:spPr>
      </p:sp>
      <p:sp>
        <p:nvSpPr>
          <p:cNvPr name="Freeform 3" id="3"/>
          <p:cNvSpPr/>
          <p:nvPr/>
        </p:nvSpPr>
        <p:spPr>
          <a:xfrm flipH="false" flipV="false" rot="0">
            <a:off x="1079574" y="2424538"/>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3"/>
            <a:stretch>
              <a:fillRect l="0" t="-7810" r="0" b="-7810"/>
            </a:stretch>
          </a:blipFill>
        </p:spPr>
      </p:sp>
      <p:sp>
        <p:nvSpPr>
          <p:cNvPr name="TextBox 4" id="4"/>
          <p:cNvSpPr txBox="true"/>
          <p:nvPr/>
        </p:nvSpPr>
        <p:spPr>
          <a:xfrm rot="0">
            <a:off x="1060177" y="1282531"/>
            <a:ext cx="16199123" cy="853440"/>
          </a:xfrm>
          <a:prstGeom prst="rect">
            <a:avLst/>
          </a:prstGeom>
        </p:spPr>
        <p:txBody>
          <a:bodyPr anchor="t" rtlCol="false" tIns="0" lIns="0" bIns="0" rIns="0">
            <a:spAutoFit/>
          </a:bodyPr>
          <a:lstStyle/>
          <a:p>
            <a:pPr algn="l">
              <a:lnSpc>
                <a:spcPts val="6480"/>
              </a:lnSpc>
            </a:pPr>
            <a:r>
              <a:rPr lang="en-US" sz="6000">
                <a:solidFill>
                  <a:srgbClr val="0053A6"/>
                </a:solidFill>
                <a:latin typeface="Glacial Indifference Bold"/>
              </a:rPr>
              <a:t>Problems Faced in Training Previous Models</a:t>
            </a:r>
          </a:p>
        </p:txBody>
      </p:sp>
      <p:sp>
        <p:nvSpPr>
          <p:cNvPr name="TextBox 5" id="5"/>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grpSp>
        <p:nvGrpSpPr>
          <p:cNvPr name="Group 6" id="6"/>
          <p:cNvGrpSpPr/>
          <p:nvPr/>
        </p:nvGrpSpPr>
        <p:grpSpPr>
          <a:xfrm rot="0">
            <a:off x="1684221" y="3657102"/>
            <a:ext cx="4670165" cy="3830519"/>
            <a:chOff x="0" y="0"/>
            <a:chExt cx="4014369" cy="3292628"/>
          </a:xfrm>
        </p:grpSpPr>
        <p:sp>
          <p:nvSpPr>
            <p:cNvPr name="Freeform 7" id="7"/>
            <p:cNvSpPr/>
            <p:nvPr/>
          </p:nvSpPr>
          <p:spPr>
            <a:xfrm flipH="false" flipV="false" rot="0">
              <a:off x="0" y="0"/>
              <a:ext cx="4014369" cy="3292628"/>
            </a:xfrm>
            <a:custGeom>
              <a:avLst/>
              <a:gdLst/>
              <a:ahLst/>
              <a:cxnLst/>
              <a:rect r="r" b="b" t="t" l="l"/>
              <a:pathLst>
                <a:path h="3292628" w="4014369">
                  <a:moveTo>
                    <a:pt x="3889909" y="3292628"/>
                  </a:moveTo>
                  <a:lnTo>
                    <a:pt x="124460" y="3292628"/>
                  </a:lnTo>
                  <a:cubicBezTo>
                    <a:pt x="55880" y="3292628"/>
                    <a:pt x="0" y="3236749"/>
                    <a:pt x="0" y="3168168"/>
                  </a:cubicBezTo>
                  <a:lnTo>
                    <a:pt x="0" y="124460"/>
                  </a:lnTo>
                  <a:cubicBezTo>
                    <a:pt x="0" y="55880"/>
                    <a:pt x="55880" y="0"/>
                    <a:pt x="124460" y="0"/>
                  </a:cubicBezTo>
                  <a:lnTo>
                    <a:pt x="3889909" y="0"/>
                  </a:lnTo>
                  <a:cubicBezTo>
                    <a:pt x="3958489" y="0"/>
                    <a:pt x="4014369" y="55880"/>
                    <a:pt x="4014369" y="124460"/>
                  </a:cubicBezTo>
                  <a:lnTo>
                    <a:pt x="4014369" y="3168169"/>
                  </a:lnTo>
                  <a:cubicBezTo>
                    <a:pt x="4014369" y="3236749"/>
                    <a:pt x="3958489" y="3292628"/>
                    <a:pt x="3889909" y="3292628"/>
                  </a:cubicBezTo>
                  <a:close/>
                </a:path>
              </a:pathLst>
            </a:custGeom>
            <a:solidFill>
              <a:srgbClr val="0053A6"/>
            </a:solidFill>
          </p:spPr>
        </p:sp>
      </p:grpSp>
      <p:sp>
        <p:nvSpPr>
          <p:cNvPr name="TextBox 8" id="8"/>
          <p:cNvSpPr txBox="true"/>
          <p:nvPr/>
        </p:nvSpPr>
        <p:spPr>
          <a:xfrm rot="0">
            <a:off x="2099385" y="3955638"/>
            <a:ext cx="3663343" cy="491812"/>
          </a:xfrm>
          <a:prstGeom prst="rect">
            <a:avLst/>
          </a:prstGeom>
        </p:spPr>
        <p:txBody>
          <a:bodyPr anchor="t" rtlCol="false" tIns="0" lIns="0" bIns="0" rIns="0">
            <a:spAutoFit/>
          </a:bodyPr>
          <a:lstStyle/>
          <a:p>
            <a:pPr algn="l" marL="0" indent="0" lvl="0">
              <a:lnSpc>
                <a:spcPts val="3916"/>
              </a:lnSpc>
              <a:spcBef>
                <a:spcPct val="0"/>
              </a:spcBef>
            </a:pPr>
            <a:r>
              <a:rPr lang="en-US" sz="3012">
                <a:solidFill>
                  <a:srgbClr val="FFFFFF"/>
                </a:solidFill>
                <a:latin typeface="Glacial Indifference Bold"/>
              </a:rPr>
              <a:t>Wav2Vec</a:t>
            </a:r>
          </a:p>
        </p:txBody>
      </p:sp>
      <p:sp>
        <p:nvSpPr>
          <p:cNvPr name="TextBox 9" id="9"/>
          <p:cNvSpPr txBox="true"/>
          <p:nvPr/>
        </p:nvSpPr>
        <p:spPr>
          <a:xfrm rot="0">
            <a:off x="2099385" y="4497054"/>
            <a:ext cx="3663343" cy="2563455"/>
          </a:xfrm>
          <a:prstGeom prst="rect">
            <a:avLst/>
          </a:prstGeom>
        </p:spPr>
        <p:txBody>
          <a:bodyPr anchor="t" rtlCol="false" tIns="0" lIns="0" bIns="0" rIns="0">
            <a:spAutoFit/>
          </a:bodyPr>
          <a:lstStyle/>
          <a:p>
            <a:pPr algn="l" marL="0" indent="0" lvl="0">
              <a:lnSpc>
                <a:spcPts val="3389"/>
              </a:lnSpc>
              <a:spcBef>
                <a:spcPct val="0"/>
              </a:spcBef>
            </a:pPr>
            <a:r>
              <a:rPr lang="en-US" sz="2259" spc="21">
                <a:solidFill>
                  <a:srgbClr val="FFFFFF"/>
                </a:solidFill>
                <a:latin typeface="Glacial Indifference"/>
              </a:rPr>
              <a:t>Computational resources: Training Wav2Vec models can be computationally expensive, requiring powerful hardware and significant training time.</a:t>
            </a:r>
          </a:p>
        </p:txBody>
      </p:sp>
      <p:sp>
        <p:nvSpPr>
          <p:cNvPr name="TextBox 10" id="10"/>
          <p:cNvSpPr txBox="true"/>
          <p:nvPr/>
        </p:nvSpPr>
        <p:spPr>
          <a:xfrm rot="0">
            <a:off x="4639382" y="7984261"/>
            <a:ext cx="3663343" cy="409204"/>
          </a:xfrm>
          <a:prstGeom prst="rect">
            <a:avLst/>
          </a:prstGeom>
        </p:spPr>
        <p:txBody>
          <a:bodyPr anchor="t" rtlCol="false" tIns="0" lIns="0" bIns="0" rIns="0">
            <a:spAutoFit/>
          </a:bodyPr>
          <a:lstStyle/>
          <a:p>
            <a:pPr algn="ctr" marL="0" indent="0" lvl="0">
              <a:lnSpc>
                <a:spcPts val="3389"/>
              </a:lnSpc>
              <a:spcBef>
                <a:spcPct val="0"/>
              </a:spcBef>
            </a:pPr>
            <a:r>
              <a:rPr lang="en-US" sz="2259" spc="21">
                <a:solidFill>
                  <a:srgbClr val="0053A6"/>
                </a:solidFill>
                <a:latin typeface="Glacial Indifference"/>
              </a:rPr>
              <a:t>speech to text</a:t>
            </a:r>
          </a:p>
        </p:txBody>
      </p:sp>
      <p:sp>
        <p:nvSpPr>
          <p:cNvPr name="TextBox 11" id="11"/>
          <p:cNvSpPr txBox="true"/>
          <p:nvPr/>
        </p:nvSpPr>
        <p:spPr>
          <a:xfrm rot="0">
            <a:off x="12549054" y="7812997"/>
            <a:ext cx="3663343" cy="409204"/>
          </a:xfrm>
          <a:prstGeom prst="rect">
            <a:avLst/>
          </a:prstGeom>
        </p:spPr>
        <p:txBody>
          <a:bodyPr anchor="t" rtlCol="false" tIns="0" lIns="0" bIns="0" rIns="0">
            <a:spAutoFit/>
          </a:bodyPr>
          <a:lstStyle/>
          <a:p>
            <a:pPr algn="ctr" marL="0" indent="0" lvl="0">
              <a:lnSpc>
                <a:spcPts val="3389"/>
              </a:lnSpc>
              <a:spcBef>
                <a:spcPct val="0"/>
              </a:spcBef>
            </a:pPr>
            <a:r>
              <a:rPr lang="en-US" sz="2259" spc="21">
                <a:solidFill>
                  <a:srgbClr val="FFC00D"/>
                </a:solidFill>
                <a:latin typeface="Glacial Indifference"/>
              </a:rPr>
              <a:t>text to speech</a:t>
            </a:r>
          </a:p>
        </p:txBody>
      </p:sp>
      <p:grpSp>
        <p:nvGrpSpPr>
          <p:cNvPr name="Group 12" id="12"/>
          <p:cNvGrpSpPr/>
          <p:nvPr/>
        </p:nvGrpSpPr>
        <p:grpSpPr>
          <a:xfrm rot="0">
            <a:off x="7035291" y="3657102"/>
            <a:ext cx="4446106" cy="3917271"/>
            <a:chOff x="0" y="0"/>
            <a:chExt cx="5928141" cy="5223028"/>
          </a:xfrm>
        </p:grpSpPr>
        <p:grpSp>
          <p:nvGrpSpPr>
            <p:cNvPr name="Group 13" id="13"/>
            <p:cNvGrpSpPr/>
            <p:nvPr/>
          </p:nvGrpSpPr>
          <p:grpSpPr>
            <a:xfrm rot="0">
              <a:off x="0" y="0"/>
              <a:ext cx="5928141" cy="5223028"/>
              <a:chOff x="0" y="0"/>
              <a:chExt cx="4680766" cy="4124019"/>
            </a:xfrm>
          </p:grpSpPr>
          <p:sp>
            <p:nvSpPr>
              <p:cNvPr name="Freeform 14" id="14"/>
              <p:cNvSpPr/>
              <p:nvPr/>
            </p:nvSpPr>
            <p:spPr>
              <a:xfrm flipH="false" flipV="false" rot="0">
                <a:off x="0" y="0"/>
                <a:ext cx="4680766" cy="4124020"/>
              </a:xfrm>
              <a:custGeom>
                <a:avLst/>
                <a:gdLst/>
                <a:ahLst/>
                <a:cxnLst/>
                <a:rect r="r" b="b" t="t" l="l"/>
                <a:pathLst>
                  <a:path h="4124020" w="4680766">
                    <a:moveTo>
                      <a:pt x="4556306" y="4124019"/>
                    </a:moveTo>
                    <a:lnTo>
                      <a:pt x="124460" y="4124019"/>
                    </a:lnTo>
                    <a:cubicBezTo>
                      <a:pt x="55880" y="4124019"/>
                      <a:pt x="0" y="4068139"/>
                      <a:pt x="0" y="3999559"/>
                    </a:cubicBezTo>
                    <a:lnTo>
                      <a:pt x="0" y="124460"/>
                    </a:lnTo>
                    <a:cubicBezTo>
                      <a:pt x="0" y="55880"/>
                      <a:pt x="55880" y="0"/>
                      <a:pt x="124460" y="0"/>
                    </a:cubicBezTo>
                    <a:lnTo>
                      <a:pt x="4556306" y="0"/>
                    </a:lnTo>
                    <a:cubicBezTo>
                      <a:pt x="4624886" y="0"/>
                      <a:pt x="4680766" y="55880"/>
                      <a:pt x="4680766" y="124460"/>
                    </a:cubicBezTo>
                    <a:lnTo>
                      <a:pt x="4680766" y="3999559"/>
                    </a:lnTo>
                    <a:cubicBezTo>
                      <a:pt x="4680766" y="4068139"/>
                      <a:pt x="4624886" y="4124020"/>
                      <a:pt x="4556306" y="4124020"/>
                    </a:cubicBezTo>
                    <a:close/>
                  </a:path>
                </a:pathLst>
              </a:custGeom>
              <a:solidFill>
                <a:srgbClr val="0053A6"/>
              </a:solidFill>
            </p:spPr>
          </p:sp>
        </p:grpSp>
        <p:sp>
          <p:nvSpPr>
            <p:cNvPr name="TextBox 15" id="15"/>
            <p:cNvSpPr txBox="true"/>
            <p:nvPr/>
          </p:nvSpPr>
          <p:spPr>
            <a:xfrm rot="0">
              <a:off x="526994" y="328377"/>
              <a:ext cx="4650117" cy="647700"/>
            </a:xfrm>
            <a:prstGeom prst="rect">
              <a:avLst/>
            </a:prstGeom>
          </p:spPr>
          <p:txBody>
            <a:bodyPr anchor="t" rtlCol="false" tIns="0" lIns="0" bIns="0" rIns="0">
              <a:spAutoFit/>
            </a:bodyPr>
            <a:lstStyle/>
            <a:p>
              <a:pPr algn="l" marL="0" indent="0" lvl="0">
                <a:lnSpc>
                  <a:spcPts val="3900"/>
                </a:lnSpc>
                <a:spcBef>
                  <a:spcPct val="0"/>
                </a:spcBef>
              </a:pPr>
              <a:r>
                <a:rPr lang="en-US" sz="3000">
                  <a:solidFill>
                    <a:srgbClr val="FFFFFF"/>
                  </a:solidFill>
                  <a:latin typeface="Glacial Indifference Bold"/>
                </a:rPr>
                <a:t>HuBERT</a:t>
              </a:r>
            </a:p>
          </p:txBody>
        </p:sp>
        <p:sp>
          <p:nvSpPr>
            <p:cNvPr name="TextBox 16" id="16"/>
            <p:cNvSpPr txBox="true"/>
            <p:nvPr/>
          </p:nvSpPr>
          <p:spPr>
            <a:xfrm rot="0">
              <a:off x="526994" y="1045514"/>
              <a:ext cx="4650117" cy="3712539"/>
            </a:xfrm>
            <a:prstGeom prst="rect">
              <a:avLst/>
            </a:prstGeom>
          </p:spPr>
          <p:txBody>
            <a:bodyPr anchor="t" rtlCol="false" tIns="0" lIns="0" bIns="0" rIns="0">
              <a:spAutoFit/>
            </a:bodyPr>
            <a:lstStyle/>
            <a:p>
              <a:pPr algn="l" marL="0" indent="0" lvl="0">
                <a:lnSpc>
                  <a:spcPts val="2767"/>
                </a:lnSpc>
                <a:spcBef>
                  <a:spcPct val="0"/>
                </a:spcBef>
              </a:pPr>
              <a:r>
                <a:rPr lang="en-US" sz="1845" spc="17">
                  <a:solidFill>
                    <a:srgbClr val="FFFFFF"/>
                  </a:solidFill>
                  <a:latin typeface="Glacial Indifference"/>
                </a:rPr>
                <a:t>Clustering Quality: HuBERT relies on k-means clustering to generate pseudo-labels for pre-training. Poor clustering quality can lead to inaccurate labels and hinder model performance, especially when dealing with accented datasets.</a:t>
              </a:r>
            </a:p>
          </p:txBody>
        </p:sp>
      </p:grpSp>
      <p:grpSp>
        <p:nvGrpSpPr>
          <p:cNvPr name="Group 17" id="17"/>
          <p:cNvGrpSpPr/>
          <p:nvPr/>
        </p:nvGrpSpPr>
        <p:grpSpPr>
          <a:xfrm rot="0">
            <a:off x="12157673" y="3657102"/>
            <a:ext cx="4446106" cy="3917271"/>
            <a:chOff x="0" y="0"/>
            <a:chExt cx="5928141" cy="5223028"/>
          </a:xfrm>
        </p:grpSpPr>
        <p:grpSp>
          <p:nvGrpSpPr>
            <p:cNvPr name="Group 18" id="18"/>
            <p:cNvGrpSpPr/>
            <p:nvPr/>
          </p:nvGrpSpPr>
          <p:grpSpPr>
            <a:xfrm rot="0">
              <a:off x="0" y="0"/>
              <a:ext cx="5928141" cy="5223028"/>
              <a:chOff x="0" y="0"/>
              <a:chExt cx="4680766" cy="4124019"/>
            </a:xfrm>
          </p:grpSpPr>
          <p:sp>
            <p:nvSpPr>
              <p:cNvPr name="Freeform 19" id="19"/>
              <p:cNvSpPr/>
              <p:nvPr/>
            </p:nvSpPr>
            <p:spPr>
              <a:xfrm flipH="false" flipV="false" rot="0">
                <a:off x="0" y="0"/>
                <a:ext cx="4680766" cy="4124020"/>
              </a:xfrm>
              <a:custGeom>
                <a:avLst/>
                <a:gdLst/>
                <a:ahLst/>
                <a:cxnLst/>
                <a:rect r="r" b="b" t="t" l="l"/>
                <a:pathLst>
                  <a:path h="4124020" w="4680766">
                    <a:moveTo>
                      <a:pt x="4556306" y="4124019"/>
                    </a:moveTo>
                    <a:lnTo>
                      <a:pt x="124460" y="4124019"/>
                    </a:lnTo>
                    <a:cubicBezTo>
                      <a:pt x="55880" y="4124019"/>
                      <a:pt x="0" y="4068139"/>
                      <a:pt x="0" y="3999559"/>
                    </a:cubicBezTo>
                    <a:lnTo>
                      <a:pt x="0" y="124460"/>
                    </a:lnTo>
                    <a:cubicBezTo>
                      <a:pt x="0" y="55880"/>
                      <a:pt x="55880" y="0"/>
                      <a:pt x="124460" y="0"/>
                    </a:cubicBezTo>
                    <a:lnTo>
                      <a:pt x="4556306" y="0"/>
                    </a:lnTo>
                    <a:cubicBezTo>
                      <a:pt x="4624886" y="0"/>
                      <a:pt x="4680766" y="55880"/>
                      <a:pt x="4680766" y="124460"/>
                    </a:cubicBezTo>
                    <a:lnTo>
                      <a:pt x="4680766" y="3999559"/>
                    </a:lnTo>
                    <a:cubicBezTo>
                      <a:pt x="4680766" y="4068139"/>
                      <a:pt x="4624886" y="4124020"/>
                      <a:pt x="4556306" y="4124020"/>
                    </a:cubicBezTo>
                    <a:close/>
                  </a:path>
                </a:pathLst>
              </a:custGeom>
              <a:solidFill>
                <a:srgbClr val="FFC00D"/>
              </a:solidFill>
            </p:spPr>
          </p:sp>
        </p:grpSp>
        <p:sp>
          <p:nvSpPr>
            <p:cNvPr name="TextBox 20" id="20"/>
            <p:cNvSpPr txBox="true"/>
            <p:nvPr/>
          </p:nvSpPr>
          <p:spPr>
            <a:xfrm rot="0">
              <a:off x="526994" y="328377"/>
              <a:ext cx="4650117" cy="647700"/>
            </a:xfrm>
            <a:prstGeom prst="rect">
              <a:avLst/>
            </a:prstGeom>
          </p:spPr>
          <p:txBody>
            <a:bodyPr anchor="t" rtlCol="false" tIns="0" lIns="0" bIns="0" rIns="0">
              <a:spAutoFit/>
            </a:bodyPr>
            <a:lstStyle/>
            <a:p>
              <a:pPr algn="l" marL="0" indent="0" lvl="0">
                <a:lnSpc>
                  <a:spcPts val="3900"/>
                </a:lnSpc>
                <a:spcBef>
                  <a:spcPct val="0"/>
                </a:spcBef>
              </a:pPr>
              <a:r>
                <a:rPr lang="en-US" sz="3000">
                  <a:solidFill>
                    <a:srgbClr val="FFFFFF"/>
                  </a:solidFill>
                  <a:latin typeface="Glacial Indifference Bold"/>
                </a:rPr>
                <a:t>LLaMa</a:t>
              </a:r>
            </a:p>
          </p:txBody>
        </p:sp>
        <p:sp>
          <p:nvSpPr>
            <p:cNvPr name="TextBox 21" id="21"/>
            <p:cNvSpPr txBox="true"/>
            <p:nvPr/>
          </p:nvSpPr>
          <p:spPr>
            <a:xfrm rot="0">
              <a:off x="526994" y="1045514"/>
              <a:ext cx="4650117" cy="3712539"/>
            </a:xfrm>
            <a:prstGeom prst="rect">
              <a:avLst/>
            </a:prstGeom>
          </p:spPr>
          <p:txBody>
            <a:bodyPr anchor="t" rtlCol="false" tIns="0" lIns="0" bIns="0" rIns="0">
              <a:spAutoFit/>
            </a:bodyPr>
            <a:lstStyle/>
            <a:p>
              <a:pPr algn="l" marL="0" indent="0" lvl="0">
                <a:lnSpc>
                  <a:spcPts val="2767"/>
                </a:lnSpc>
                <a:spcBef>
                  <a:spcPct val="0"/>
                </a:spcBef>
              </a:pPr>
              <a:r>
                <a:rPr lang="en-US" sz="1845" spc="17">
                  <a:solidFill>
                    <a:srgbClr val="FFFFFF"/>
                  </a:solidFill>
                  <a:latin typeface="Glacial Indifference"/>
                </a:rPr>
                <a:t>Formatting and Preprocessing: LLaMA has specific input format requirements. Properly format and preprocess your custom data to ensure compatibility with the model's architecture, which was challenging to integrate with the speech to text model</a:t>
              </a:r>
            </a:p>
          </p:txBody>
        </p:sp>
      </p:gr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68737" y="9095505"/>
            <a:ext cx="1987200" cy="671730"/>
          </a:xfrm>
          <a:custGeom>
            <a:avLst/>
            <a:gdLst/>
            <a:ahLst/>
            <a:cxnLst/>
            <a:rect r="r" b="b" t="t" l="l"/>
            <a:pathLst>
              <a:path h="671730" w="1987200">
                <a:moveTo>
                  <a:pt x="0" y="0"/>
                </a:moveTo>
                <a:lnTo>
                  <a:pt x="1987200" y="0"/>
                </a:lnTo>
                <a:lnTo>
                  <a:pt x="1987200" y="671730"/>
                </a:lnTo>
                <a:lnTo>
                  <a:pt x="0" y="671730"/>
                </a:lnTo>
                <a:lnTo>
                  <a:pt x="0" y="0"/>
                </a:lnTo>
                <a:close/>
              </a:path>
            </a:pathLst>
          </a:custGeom>
          <a:blipFill>
            <a:blip r:embed="rId2"/>
            <a:stretch>
              <a:fillRect l="0" t="-471" r="0" b="-471"/>
            </a:stretch>
          </a:blipFill>
        </p:spPr>
      </p:sp>
      <p:sp>
        <p:nvSpPr>
          <p:cNvPr name="Freeform 3" id="3"/>
          <p:cNvSpPr/>
          <p:nvPr/>
        </p:nvSpPr>
        <p:spPr>
          <a:xfrm flipH="false" flipV="false" rot="0">
            <a:off x="1079574" y="2424538"/>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3"/>
            <a:stretch>
              <a:fillRect l="0" t="-7810" r="0" b="-7810"/>
            </a:stretch>
          </a:blipFill>
        </p:spPr>
      </p:sp>
      <p:sp>
        <p:nvSpPr>
          <p:cNvPr name="Freeform 4" id="4"/>
          <p:cNvSpPr/>
          <p:nvPr/>
        </p:nvSpPr>
        <p:spPr>
          <a:xfrm flipH="false" flipV="false" rot="0">
            <a:off x="3457658" y="2861488"/>
            <a:ext cx="11404162" cy="6135613"/>
          </a:xfrm>
          <a:custGeom>
            <a:avLst/>
            <a:gdLst/>
            <a:ahLst/>
            <a:cxnLst/>
            <a:rect r="r" b="b" t="t" l="l"/>
            <a:pathLst>
              <a:path h="6135613" w="11404162">
                <a:moveTo>
                  <a:pt x="0" y="0"/>
                </a:moveTo>
                <a:lnTo>
                  <a:pt x="11404162" y="0"/>
                </a:lnTo>
                <a:lnTo>
                  <a:pt x="11404162" y="6135613"/>
                </a:lnTo>
                <a:lnTo>
                  <a:pt x="0" y="6135613"/>
                </a:lnTo>
                <a:lnTo>
                  <a:pt x="0" y="0"/>
                </a:lnTo>
                <a:close/>
              </a:path>
            </a:pathLst>
          </a:custGeom>
          <a:blipFill>
            <a:blip r:embed="rId4"/>
            <a:stretch>
              <a:fillRect l="-1907" t="-2672" r="-1665" b="0"/>
            </a:stretch>
          </a:blipFill>
        </p:spPr>
      </p:sp>
      <p:sp>
        <p:nvSpPr>
          <p:cNvPr name="Freeform 5" id="5"/>
          <p:cNvSpPr/>
          <p:nvPr/>
        </p:nvSpPr>
        <p:spPr>
          <a:xfrm flipH="false" flipV="false" rot="0">
            <a:off x="15965446" y="130717"/>
            <a:ext cx="1901099" cy="2445021"/>
          </a:xfrm>
          <a:custGeom>
            <a:avLst/>
            <a:gdLst/>
            <a:ahLst/>
            <a:cxnLst/>
            <a:rect r="r" b="b" t="t" l="l"/>
            <a:pathLst>
              <a:path h="2445021" w="1901099">
                <a:moveTo>
                  <a:pt x="0" y="0"/>
                </a:moveTo>
                <a:lnTo>
                  <a:pt x="1901099" y="0"/>
                </a:lnTo>
                <a:lnTo>
                  <a:pt x="1901099" y="2445021"/>
                </a:lnTo>
                <a:lnTo>
                  <a:pt x="0" y="2445021"/>
                </a:lnTo>
                <a:lnTo>
                  <a:pt x="0" y="0"/>
                </a:lnTo>
                <a:close/>
              </a:path>
            </a:pathLst>
          </a:custGeom>
          <a:blipFill>
            <a:blip r:embed="rId5"/>
            <a:stretch>
              <a:fillRect l="-52279" t="-24959" r="-52279" b="-34092"/>
            </a:stretch>
          </a:blipFill>
        </p:spPr>
      </p:sp>
      <p:sp>
        <p:nvSpPr>
          <p:cNvPr name="TextBox 6" id="6"/>
          <p:cNvSpPr txBox="true"/>
          <p:nvPr/>
        </p:nvSpPr>
        <p:spPr>
          <a:xfrm rot="0">
            <a:off x="1060177" y="1282531"/>
            <a:ext cx="16199123" cy="853440"/>
          </a:xfrm>
          <a:prstGeom prst="rect">
            <a:avLst/>
          </a:prstGeom>
        </p:spPr>
        <p:txBody>
          <a:bodyPr anchor="t" rtlCol="false" tIns="0" lIns="0" bIns="0" rIns="0">
            <a:spAutoFit/>
          </a:bodyPr>
          <a:lstStyle/>
          <a:p>
            <a:pPr algn="l">
              <a:lnSpc>
                <a:spcPts val="6480"/>
              </a:lnSpc>
            </a:pPr>
            <a:r>
              <a:rPr lang="en-US" sz="6000">
                <a:solidFill>
                  <a:srgbClr val="0053A6"/>
                </a:solidFill>
                <a:latin typeface="Glacial Indifference Bold"/>
              </a:rPr>
              <a:t>Model Comparison</a:t>
            </a:r>
          </a:p>
        </p:txBody>
      </p:sp>
      <p:sp>
        <p:nvSpPr>
          <p:cNvPr name="TextBox 7" id="7"/>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68737" y="9095505"/>
            <a:ext cx="1987200" cy="671730"/>
          </a:xfrm>
          <a:custGeom>
            <a:avLst/>
            <a:gdLst/>
            <a:ahLst/>
            <a:cxnLst/>
            <a:rect r="r" b="b" t="t" l="l"/>
            <a:pathLst>
              <a:path h="671730" w="1987200">
                <a:moveTo>
                  <a:pt x="0" y="0"/>
                </a:moveTo>
                <a:lnTo>
                  <a:pt x="1987200" y="0"/>
                </a:lnTo>
                <a:lnTo>
                  <a:pt x="1987200" y="671730"/>
                </a:lnTo>
                <a:lnTo>
                  <a:pt x="0" y="671730"/>
                </a:lnTo>
                <a:lnTo>
                  <a:pt x="0" y="0"/>
                </a:lnTo>
                <a:close/>
              </a:path>
            </a:pathLst>
          </a:custGeom>
          <a:blipFill>
            <a:blip r:embed="rId2"/>
            <a:stretch>
              <a:fillRect l="0" t="-471" r="0" b="-471"/>
            </a:stretch>
          </a:blipFill>
        </p:spPr>
      </p:sp>
      <p:sp>
        <p:nvSpPr>
          <p:cNvPr name="Freeform 3" id="3"/>
          <p:cNvSpPr/>
          <p:nvPr/>
        </p:nvSpPr>
        <p:spPr>
          <a:xfrm flipH="false" flipV="false" rot="0">
            <a:off x="1079574" y="2424538"/>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3"/>
            <a:stretch>
              <a:fillRect l="0" t="-7810" r="0" b="-7810"/>
            </a:stretch>
          </a:blipFill>
        </p:spPr>
      </p:sp>
      <p:grpSp>
        <p:nvGrpSpPr>
          <p:cNvPr name="Group 4" id="4"/>
          <p:cNvGrpSpPr/>
          <p:nvPr/>
        </p:nvGrpSpPr>
        <p:grpSpPr>
          <a:xfrm rot="0">
            <a:off x="1684221" y="3657102"/>
            <a:ext cx="4670165" cy="1486398"/>
            <a:chOff x="0" y="0"/>
            <a:chExt cx="4014369" cy="1277674"/>
          </a:xfrm>
        </p:grpSpPr>
        <p:sp>
          <p:nvSpPr>
            <p:cNvPr name="Freeform 5" id="5"/>
            <p:cNvSpPr/>
            <p:nvPr/>
          </p:nvSpPr>
          <p:spPr>
            <a:xfrm flipH="false" flipV="false" rot="0">
              <a:off x="0" y="0"/>
              <a:ext cx="4014369" cy="1277674"/>
            </a:xfrm>
            <a:custGeom>
              <a:avLst/>
              <a:gdLst/>
              <a:ahLst/>
              <a:cxnLst/>
              <a:rect r="r" b="b" t="t" l="l"/>
              <a:pathLst>
                <a:path h="1277674" w="4014369">
                  <a:moveTo>
                    <a:pt x="3889909" y="1277674"/>
                  </a:moveTo>
                  <a:lnTo>
                    <a:pt x="124460" y="1277674"/>
                  </a:lnTo>
                  <a:cubicBezTo>
                    <a:pt x="55880" y="1277674"/>
                    <a:pt x="0" y="1221794"/>
                    <a:pt x="0" y="1153214"/>
                  </a:cubicBezTo>
                  <a:lnTo>
                    <a:pt x="0" y="124460"/>
                  </a:lnTo>
                  <a:cubicBezTo>
                    <a:pt x="0" y="55880"/>
                    <a:pt x="55880" y="0"/>
                    <a:pt x="124460" y="0"/>
                  </a:cubicBezTo>
                  <a:lnTo>
                    <a:pt x="3889909" y="0"/>
                  </a:lnTo>
                  <a:cubicBezTo>
                    <a:pt x="3958489" y="0"/>
                    <a:pt x="4014369" y="55880"/>
                    <a:pt x="4014369" y="124460"/>
                  </a:cubicBezTo>
                  <a:lnTo>
                    <a:pt x="4014369" y="1153214"/>
                  </a:lnTo>
                  <a:cubicBezTo>
                    <a:pt x="4014369" y="1221794"/>
                    <a:pt x="3958489" y="1277674"/>
                    <a:pt x="3889909" y="1277674"/>
                  </a:cubicBezTo>
                  <a:close/>
                </a:path>
              </a:pathLst>
            </a:custGeom>
            <a:solidFill>
              <a:srgbClr val="0053A6"/>
            </a:solidFill>
          </p:spPr>
        </p:sp>
      </p:grpSp>
      <p:grpSp>
        <p:nvGrpSpPr>
          <p:cNvPr name="Group 6" id="6"/>
          <p:cNvGrpSpPr/>
          <p:nvPr/>
        </p:nvGrpSpPr>
        <p:grpSpPr>
          <a:xfrm rot="0">
            <a:off x="12554367" y="3657102"/>
            <a:ext cx="4446106" cy="1456913"/>
            <a:chOff x="0" y="0"/>
            <a:chExt cx="5928141" cy="1942550"/>
          </a:xfrm>
        </p:grpSpPr>
        <p:grpSp>
          <p:nvGrpSpPr>
            <p:cNvPr name="Group 7" id="7"/>
            <p:cNvGrpSpPr/>
            <p:nvPr/>
          </p:nvGrpSpPr>
          <p:grpSpPr>
            <a:xfrm rot="0">
              <a:off x="0" y="0"/>
              <a:ext cx="5928141" cy="1942550"/>
              <a:chOff x="0" y="0"/>
              <a:chExt cx="4680766" cy="1533807"/>
            </a:xfrm>
          </p:grpSpPr>
          <p:sp>
            <p:nvSpPr>
              <p:cNvPr name="Freeform 8" id="8"/>
              <p:cNvSpPr/>
              <p:nvPr/>
            </p:nvSpPr>
            <p:spPr>
              <a:xfrm flipH="false" flipV="false" rot="0">
                <a:off x="0" y="0"/>
                <a:ext cx="4680766" cy="1533807"/>
              </a:xfrm>
              <a:custGeom>
                <a:avLst/>
                <a:gdLst/>
                <a:ahLst/>
                <a:cxnLst/>
                <a:rect r="r" b="b" t="t" l="l"/>
                <a:pathLst>
                  <a:path h="1533807" w="4680766">
                    <a:moveTo>
                      <a:pt x="4556306" y="1533807"/>
                    </a:moveTo>
                    <a:lnTo>
                      <a:pt x="124460" y="1533807"/>
                    </a:lnTo>
                    <a:cubicBezTo>
                      <a:pt x="55880" y="1533807"/>
                      <a:pt x="0" y="1477927"/>
                      <a:pt x="0" y="1409347"/>
                    </a:cubicBezTo>
                    <a:lnTo>
                      <a:pt x="0" y="124460"/>
                    </a:lnTo>
                    <a:cubicBezTo>
                      <a:pt x="0" y="55880"/>
                      <a:pt x="55880" y="0"/>
                      <a:pt x="124460" y="0"/>
                    </a:cubicBezTo>
                    <a:lnTo>
                      <a:pt x="4556306" y="0"/>
                    </a:lnTo>
                    <a:cubicBezTo>
                      <a:pt x="4624886" y="0"/>
                      <a:pt x="4680766" y="55880"/>
                      <a:pt x="4680766" y="124460"/>
                    </a:cubicBezTo>
                    <a:lnTo>
                      <a:pt x="4680766" y="1409347"/>
                    </a:lnTo>
                    <a:cubicBezTo>
                      <a:pt x="4680766" y="1477927"/>
                      <a:pt x="4624886" y="1533807"/>
                      <a:pt x="4556306" y="1533807"/>
                    </a:cubicBezTo>
                    <a:close/>
                  </a:path>
                </a:pathLst>
              </a:custGeom>
              <a:solidFill>
                <a:srgbClr val="0053A6"/>
              </a:solidFill>
            </p:spPr>
          </p:sp>
        </p:grpSp>
        <p:sp>
          <p:nvSpPr>
            <p:cNvPr name="TextBox 9" id="9"/>
            <p:cNvSpPr txBox="true"/>
            <p:nvPr/>
          </p:nvSpPr>
          <p:spPr>
            <a:xfrm rot="0">
              <a:off x="526994" y="328377"/>
              <a:ext cx="4650117" cy="647700"/>
            </a:xfrm>
            <a:prstGeom prst="rect">
              <a:avLst/>
            </a:prstGeom>
          </p:spPr>
          <p:txBody>
            <a:bodyPr anchor="t" rtlCol="false" tIns="0" lIns="0" bIns="0" rIns="0">
              <a:spAutoFit/>
            </a:bodyPr>
            <a:lstStyle/>
            <a:p>
              <a:pPr algn="l" marL="0" indent="0" lvl="0">
                <a:lnSpc>
                  <a:spcPts val="3900"/>
                </a:lnSpc>
                <a:spcBef>
                  <a:spcPct val="0"/>
                </a:spcBef>
              </a:pPr>
              <a:r>
                <a:rPr lang="en-US" sz="3000">
                  <a:solidFill>
                    <a:srgbClr val="FFFFFF"/>
                  </a:solidFill>
                  <a:latin typeface="Glacial Indifference Bold"/>
                </a:rPr>
                <a:t>HuBERT</a:t>
              </a:r>
            </a:p>
          </p:txBody>
        </p:sp>
        <p:sp>
          <p:nvSpPr>
            <p:cNvPr name="TextBox 10" id="10"/>
            <p:cNvSpPr txBox="true"/>
            <p:nvPr/>
          </p:nvSpPr>
          <p:spPr>
            <a:xfrm rot="0">
              <a:off x="526994" y="1045514"/>
              <a:ext cx="4650117" cy="432062"/>
            </a:xfrm>
            <a:prstGeom prst="rect">
              <a:avLst/>
            </a:prstGeom>
          </p:spPr>
          <p:txBody>
            <a:bodyPr anchor="t" rtlCol="false" tIns="0" lIns="0" bIns="0" rIns="0">
              <a:spAutoFit/>
            </a:bodyPr>
            <a:lstStyle/>
            <a:p>
              <a:pPr algn="l" marL="0" indent="0" lvl="0">
                <a:lnSpc>
                  <a:spcPts val="2767"/>
                </a:lnSpc>
                <a:spcBef>
                  <a:spcPct val="0"/>
                </a:spcBef>
              </a:pPr>
            </a:p>
          </p:txBody>
        </p:sp>
      </p:grpSp>
      <p:grpSp>
        <p:nvGrpSpPr>
          <p:cNvPr name="Group 11" id="11"/>
          <p:cNvGrpSpPr/>
          <p:nvPr/>
        </p:nvGrpSpPr>
        <p:grpSpPr>
          <a:xfrm rot="0">
            <a:off x="7231324" y="3657102"/>
            <a:ext cx="4446106" cy="1456913"/>
            <a:chOff x="0" y="0"/>
            <a:chExt cx="5928141" cy="1942550"/>
          </a:xfrm>
        </p:grpSpPr>
        <p:grpSp>
          <p:nvGrpSpPr>
            <p:cNvPr name="Group 12" id="12"/>
            <p:cNvGrpSpPr/>
            <p:nvPr/>
          </p:nvGrpSpPr>
          <p:grpSpPr>
            <a:xfrm rot="0">
              <a:off x="0" y="0"/>
              <a:ext cx="5928141" cy="1942550"/>
              <a:chOff x="0" y="0"/>
              <a:chExt cx="4680766" cy="1533807"/>
            </a:xfrm>
          </p:grpSpPr>
          <p:sp>
            <p:nvSpPr>
              <p:cNvPr name="Freeform 13" id="13"/>
              <p:cNvSpPr/>
              <p:nvPr/>
            </p:nvSpPr>
            <p:spPr>
              <a:xfrm flipH="false" flipV="false" rot="0">
                <a:off x="0" y="0"/>
                <a:ext cx="4680766" cy="1533807"/>
              </a:xfrm>
              <a:custGeom>
                <a:avLst/>
                <a:gdLst/>
                <a:ahLst/>
                <a:cxnLst/>
                <a:rect r="r" b="b" t="t" l="l"/>
                <a:pathLst>
                  <a:path h="1533807" w="4680766">
                    <a:moveTo>
                      <a:pt x="4556306" y="1533807"/>
                    </a:moveTo>
                    <a:lnTo>
                      <a:pt x="124460" y="1533807"/>
                    </a:lnTo>
                    <a:cubicBezTo>
                      <a:pt x="55880" y="1533807"/>
                      <a:pt x="0" y="1477927"/>
                      <a:pt x="0" y="1409347"/>
                    </a:cubicBezTo>
                    <a:lnTo>
                      <a:pt x="0" y="124460"/>
                    </a:lnTo>
                    <a:cubicBezTo>
                      <a:pt x="0" y="55880"/>
                      <a:pt x="55880" y="0"/>
                      <a:pt x="124460" y="0"/>
                    </a:cubicBezTo>
                    <a:lnTo>
                      <a:pt x="4556306" y="0"/>
                    </a:lnTo>
                    <a:cubicBezTo>
                      <a:pt x="4624886" y="0"/>
                      <a:pt x="4680766" y="55880"/>
                      <a:pt x="4680766" y="124460"/>
                    </a:cubicBezTo>
                    <a:lnTo>
                      <a:pt x="4680766" y="1409347"/>
                    </a:lnTo>
                    <a:cubicBezTo>
                      <a:pt x="4680766" y="1477927"/>
                      <a:pt x="4624886" y="1533807"/>
                      <a:pt x="4556306" y="1533807"/>
                    </a:cubicBezTo>
                    <a:close/>
                  </a:path>
                </a:pathLst>
              </a:custGeom>
              <a:solidFill>
                <a:srgbClr val="FFC00D"/>
              </a:solidFill>
            </p:spPr>
          </p:sp>
        </p:grpSp>
        <p:sp>
          <p:nvSpPr>
            <p:cNvPr name="TextBox 14" id="14"/>
            <p:cNvSpPr txBox="true"/>
            <p:nvPr/>
          </p:nvSpPr>
          <p:spPr>
            <a:xfrm rot="0">
              <a:off x="526994" y="328377"/>
              <a:ext cx="4650117" cy="647700"/>
            </a:xfrm>
            <a:prstGeom prst="rect">
              <a:avLst/>
            </a:prstGeom>
          </p:spPr>
          <p:txBody>
            <a:bodyPr anchor="t" rtlCol="false" tIns="0" lIns="0" bIns="0" rIns="0">
              <a:spAutoFit/>
            </a:bodyPr>
            <a:lstStyle/>
            <a:p>
              <a:pPr algn="l" marL="0" indent="0" lvl="0">
                <a:lnSpc>
                  <a:spcPts val="3900"/>
                </a:lnSpc>
                <a:spcBef>
                  <a:spcPct val="0"/>
                </a:spcBef>
              </a:pPr>
              <a:r>
                <a:rPr lang="en-US" sz="3000">
                  <a:solidFill>
                    <a:srgbClr val="FFFFFF"/>
                  </a:solidFill>
                  <a:latin typeface="Glacial Indifference Bold"/>
                </a:rPr>
                <a:t>Whisper</a:t>
              </a:r>
            </a:p>
          </p:txBody>
        </p:sp>
        <p:sp>
          <p:nvSpPr>
            <p:cNvPr name="TextBox 15" id="15"/>
            <p:cNvSpPr txBox="true"/>
            <p:nvPr/>
          </p:nvSpPr>
          <p:spPr>
            <a:xfrm rot="0">
              <a:off x="526994" y="1045514"/>
              <a:ext cx="4650117" cy="432062"/>
            </a:xfrm>
            <a:prstGeom prst="rect">
              <a:avLst/>
            </a:prstGeom>
          </p:spPr>
          <p:txBody>
            <a:bodyPr anchor="t" rtlCol="false" tIns="0" lIns="0" bIns="0" rIns="0">
              <a:spAutoFit/>
            </a:bodyPr>
            <a:lstStyle/>
            <a:p>
              <a:pPr algn="l" marL="0" indent="0" lvl="0">
                <a:lnSpc>
                  <a:spcPts val="2767"/>
                </a:lnSpc>
                <a:spcBef>
                  <a:spcPct val="0"/>
                </a:spcBef>
              </a:pPr>
            </a:p>
          </p:txBody>
        </p:sp>
      </p:grpSp>
      <p:sp>
        <p:nvSpPr>
          <p:cNvPr name="Freeform 16" id="16"/>
          <p:cNvSpPr/>
          <p:nvPr/>
        </p:nvSpPr>
        <p:spPr>
          <a:xfrm flipH="false" flipV="false" rot="0">
            <a:off x="3395798" y="5645300"/>
            <a:ext cx="6629514" cy="4121935"/>
          </a:xfrm>
          <a:custGeom>
            <a:avLst/>
            <a:gdLst/>
            <a:ahLst/>
            <a:cxnLst/>
            <a:rect r="r" b="b" t="t" l="l"/>
            <a:pathLst>
              <a:path h="4121935" w="6629514">
                <a:moveTo>
                  <a:pt x="0" y="0"/>
                </a:moveTo>
                <a:lnTo>
                  <a:pt x="6629514" y="0"/>
                </a:lnTo>
                <a:lnTo>
                  <a:pt x="6629514" y="4121935"/>
                </a:lnTo>
                <a:lnTo>
                  <a:pt x="0" y="4121935"/>
                </a:lnTo>
                <a:lnTo>
                  <a:pt x="0" y="0"/>
                </a:lnTo>
                <a:close/>
              </a:path>
            </a:pathLst>
          </a:custGeom>
          <a:blipFill>
            <a:blip r:embed="rId4"/>
            <a:stretch>
              <a:fillRect l="0" t="0" r="0" b="0"/>
            </a:stretch>
          </a:blipFill>
        </p:spPr>
      </p:sp>
      <p:sp>
        <p:nvSpPr>
          <p:cNvPr name="Freeform 17" id="17"/>
          <p:cNvSpPr/>
          <p:nvPr/>
        </p:nvSpPr>
        <p:spPr>
          <a:xfrm flipH="false" flipV="false" rot="0">
            <a:off x="10535505" y="7312831"/>
            <a:ext cx="7214642" cy="1204370"/>
          </a:xfrm>
          <a:custGeom>
            <a:avLst/>
            <a:gdLst/>
            <a:ahLst/>
            <a:cxnLst/>
            <a:rect r="r" b="b" t="t" l="l"/>
            <a:pathLst>
              <a:path h="1204370" w="7214642">
                <a:moveTo>
                  <a:pt x="0" y="0"/>
                </a:moveTo>
                <a:lnTo>
                  <a:pt x="7214642" y="0"/>
                </a:lnTo>
                <a:lnTo>
                  <a:pt x="7214642" y="1204370"/>
                </a:lnTo>
                <a:lnTo>
                  <a:pt x="0" y="1204370"/>
                </a:lnTo>
                <a:lnTo>
                  <a:pt x="0" y="0"/>
                </a:lnTo>
                <a:close/>
              </a:path>
            </a:pathLst>
          </a:custGeom>
          <a:blipFill>
            <a:blip r:embed="rId5"/>
            <a:stretch>
              <a:fillRect l="0" t="0" r="0" b="0"/>
            </a:stretch>
          </a:blipFill>
        </p:spPr>
      </p:sp>
      <p:sp>
        <p:nvSpPr>
          <p:cNvPr name="TextBox 18" id="18"/>
          <p:cNvSpPr txBox="true"/>
          <p:nvPr/>
        </p:nvSpPr>
        <p:spPr>
          <a:xfrm rot="0">
            <a:off x="1060177" y="1282531"/>
            <a:ext cx="16199123" cy="853440"/>
          </a:xfrm>
          <a:prstGeom prst="rect">
            <a:avLst/>
          </a:prstGeom>
        </p:spPr>
        <p:txBody>
          <a:bodyPr anchor="t" rtlCol="false" tIns="0" lIns="0" bIns="0" rIns="0">
            <a:spAutoFit/>
          </a:bodyPr>
          <a:lstStyle/>
          <a:p>
            <a:pPr algn="l">
              <a:lnSpc>
                <a:spcPts val="6480"/>
              </a:lnSpc>
            </a:pPr>
            <a:r>
              <a:rPr lang="en-US" sz="6000">
                <a:solidFill>
                  <a:srgbClr val="0053A6"/>
                </a:solidFill>
                <a:latin typeface="Glacial Indifference Bold"/>
              </a:rPr>
              <a:t>Model Comparison (Metric : Accuracy)</a:t>
            </a:r>
          </a:p>
        </p:txBody>
      </p:sp>
      <p:sp>
        <p:nvSpPr>
          <p:cNvPr name="TextBox 19" id="19"/>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
        <p:nvSpPr>
          <p:cNvPr name="TextBox 20" id="20"/>
          <p:cNvSpPr txBox="true"/>
          <p:nvPr/>
        </p:nvSpPr>
        <p:spPr>
          <a:xfrm rot="0">
            <a:off x="2099385" y="3955638"/>
            <a:ext cx="3663343" cy="491812"/>
          </a:xfrm>
          <a:prstGeom prst="rect">
            <a:avLst/>
          </a:prstGeom>
        </p:spPr>
        <p:txBody>
          <a:bodyPr anchor="t" rtlCol="false" tIns="0" lIns="0" bIns="0" rIns="0">
            <a:spAutoFit/>
          </a:bodyPr>
          <a:lstStyle/>
          <a:p>
            <a:pPr algn="l" marL="0" indent="0" lvl="0">
              <a:lnSpc>
                <a:spcPts val="3916"/>
              </a:lnSpc>
              <a:spcBef>
                <a:spcPct val="0"/>
              </a:spcBef>
            </a:pPr>
            <a:r>
              <a:rPr lang="en-US" sz="3012">
                <a:solidFill>
                  <a:srgbClr val="FFFFFF"/>
                </a:solidFill>
                <a:latin typeface="Glacial Indifference Bold"/>
              </a:rPr>
              <a:t>Wav2Vec</a:t>
            </a:r>
          </a:p>
        </p:txBody>
      </p:sp>
      <p:sp>
        <p:nvSpPr>
          <p:cNvPr name="TextBox 21" id="21"/>
          <p:cNvSpPr txBox="true"/>
          <p:nvPr/>
        </p:nvSpPr>
        <p:spPr>
          <a:xfrm rot="0">
            <a:off x="4153974" y="4033831"/>
            <a:ext cx="2201050" cy="779611"/>
          </a:xfrm>
          <a:prstGeom prst="rect">
            <a:avLst/>
          </a:prstGeom>
        </p:spPr>
        <p:txBody>
          <a:bodyPr anchor="t" rtlCol="false" tIns="0" lIns="0" bIns="0" rIns="0">
            <a:spAutoFit/>
          </a:bodyPr>
          <a:lstStyle/>
          <a:p>
            <a:pPr algn="l" marL="0" indent="0" lvl="0">
              <a:lnSpc>
                <a:spcPts val="6319"/>
              </a:lnSpc>
              <a:spcBef>
                <a:spcPct val="0"/>
              </a:spcBef>
            </a:pPr>
            <a:r>
              <a:rPr lang="en-US" sz="4860">
                <a:solidFill>
                  <a:srgbClr val="FFFFFF"/>
                </a:solidFill>
                <a:latin typeface="Glacial Indifference Bold"/>
              </a:rPr>
              <a:t>62 %</a:t>
            </a:r>
          </a:p>
        </p:txBody>
      </p:sp>
      <p:sp>
        <p:nvSpPr>
          <p:cNvPr name="TextBox 22" id="22"/>
          <p:cNvSpPr txBox="true"/>
          <p:nvPr/>
        </p:nvSpPr>
        <p:spPr>
          <a:xfrm rot="0">
            <a:off x="9454377" y="4033831"/>
            <a:ext cx="2223053" cy="779611"/>
          </a:xfrm>
          <a:prstGeom prst="rect">
            <a:avLst/>
          </a:prstGeom>
        </p:spPr>
        <p:txBody>
          <a:bodyPr anchor="t" rtlCol="false" tIns="0" lIns="0" bIns="0" rIns="0">
            <a:spAutoFit/>
          </a:bodyPr>
          <a:lstStyle/>
          <a:p>
            <a:pPr algn="l" marL="0" indent="0" lvl="0">
              <a:lnSpc>
                <a:spcPts val="6319"/>
              </a:lnSpc>
              <a:spcBef>
                <a:spcPct val="0"/>
              </a:spcBef>
            </a:pPr>
            <a:r>
              <a:rPr lang="en-US" sz="4860">
                <a:solidFill>
                  <a:srgbClr val="FFFFFF"/>
                </a:solidFill>
                <a:latin typeface="Glacial Indifference Bold"/>
              </a:rPr>
              <a:t>83.34 %</a:t>
            </a:r>
          </a:p>
        </p:txBody>
      </p:sp>
      <p:sp>
        <p:nvSpPr>
          <p:cNvPr name="TextBox 23" id="23"/>
          <p:cNvSpPr txBox="true"/>
          <p:nvPr/>
        </p:nvSpPr>
        <p:spPr>
          <a:xfrm rot="0">
            <a:off x="14777420" y="3986683"/>
            <a:ext cx="2219253" cy="779611"/>
          </a:xfrm>
          <a:prstGeom prst="rect">
            <a:avLst/>
          </a:prstGeom>
        </p:spPr>
        <p:txBody>
          <a:bodyPr anchor="t" rtlCol="false" tIns="0" lIns="0" bIns="0" rIns="0">
            <a:spAutoFit/>
          </a:bodyPr>
          <a:lstStyle/>
          <a:p>
            <a:pPr algn="l" marL="0" indent="0" lvl="0">
              <a:lnSpc>
                <a:spcPts val="6319"/>
              </a:lnSpc>
              <a:spcBef>
                <a:spcPct val="0"/>
              </a:spcBef>
            </a:pPr>
            <a:r>
              <a:rPr lang="en-US" sz="4860">
                <a:solidFill>
                  <a:srgbClr val="FFFFFF"/>
                </a:solidFill>
                <a:latin typeface="Glacial Indifference Bold"/>
              </a:rPr>
              <a:t>67.62 %</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68737" y="9095505"/>
            <a:ext cx="1987200" cy="671730"/>
          </a:xfrm>
          <a:custGeom>
            <a:avLst/>
            <a:gdLst/>
            <a:ahLst/>
            <a:cxnLst/>
            <a:rect r="r" b="b" t="t" l="l"/>
            <a:pathLst>
              <a:path h="671730" w="1987200">
                <a:moveTo>
                  <a:pt x="0" y="0"/>
                </a:moveTo>
                <a:lnTo>
                  <a:pt x="1987200" y="0"/>
                </a:lnTo>
                <a:lnTo>
                  <a:pt x="1987200" y="671730"/>
                </a:lnTo>
                <a:lnTo>
                  <a:pt x="0" y="671730"/>
                </a:lnTo>
                <a:lnTo>
                  <a:pt x="0" y="0"/>
                </a:lnTo>
                <a:close/>
              </a:path>
            </a:pathLst>
          </a:custGeom>
          <a:blipFill>
            <a:blip r:embed="rId2"/>
            <a:stretch>
              <a:fillRect l="0" t="-471" r="0" b="-471"/>
            </a:stretch>
          </a:blipFill>
        </p:spPr>
      </p:sp>
      <p:sp>
        <p:nvSpPr>
          <p:cNvPr name="Freeform 3" id="3"/>
          <p:cNvSpPr/>
          <p:nvPr/>
        </p:nvSpPr>
        <p:spPr>
          <a:xfrm flipH="false" flipV="false" rot="0">
            <a:off x="1079574" y="2424538"/>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3"/>
            <a:stretch>
              <a:fillRect l="0" t="-7810" r="0" b="-7810"/>
            </a:stretch>
          </a:blipFill>
        </p:spPr>
      </p:sp>
      <p:sp>
        <p:nvSpPr>
          <p:cNvPr name="Freeform 4" id="4"/>
          <p:cNvSpPr/>
          <p:nvPr/>
        </p:nvSpPr>
        <p:spPr>
          <a:xfrm flipH="false" flipV="false" rot="0">
            <a:off x="12739082" y="3613905"/>
            <a:ext cx="5029317" cy="5029317"/>
          </a:xfrm>
          <a:custGeom>
            <a:avLst/>
            <a:gdLst/>
            <a:ahLst/>
            <a:cxnLst/>
            <a:rect r="r" b="b" t="t" l="l"/>
            <a:pathLst>
              <a:path h="5029317" w="5029317">
                <a:moveTo>
                  <a:pt x="0" y="0"/>
                </a:moveTo>
                <a:lnTo>
                  <a:pt x="5029317" y="0"/>
                </a:lnTo>
                <a:lnTo>
                  <a:pt x="5029317" y="5029317"/>
                </a:lnTo>
                <a:lnTo>
                  <a:pt x="0" y="5029317"/>
                </a:lnTo>
                <a:lnTo>
                  <a:pt x="0" y="0"/>
                </a:lnTo>
                <a:close/>
              </a:path>
            </a:pathLst>
          </a:custGeom>
          <a:blipFill>
            <a:blip r:embed="rId4"/>
            <a:stretch>
              <a:fillRect l="0" t="0" r="0" b="0"/>
            </a:stretch>
          </a:blipFill>
        </p:spPr>
      </p:sp>
      <p:sp>
        <p:nvSpPr>
          <p:cNvPr name="TextBox 5" id="5"/>
          <p:cNvSpPr txBox="true"/>
          <p:nvPr/>
        </p:nvSpPr>
        <p:spPr>
          <a:xfrm rot="0">
            <a:off x="1060177" y="1282531"/>
            <a:ext cx="16199123" cy="853440"/>
          </a:xfrm>
          <a:prstGeom prst="rect">
            <a:avLst/>
          </a:prstGeom>
        </p:spPr>
        <p:txBody>
          <a:bodyPr anchor="t" rtlCol="false" tIns="0" lIns="0" bIns="0" rIns="0">
            <a:spAutoFit/>
          </a:bodyPr>
          <a:lstStyle/>
          <a:p>
            <a:pPr algn="l">
              <a:lnSpc>
                <a:spcPts val="6480"/>
              </a:lnSpc>
            </a:pPr>
            <a:r>
              <a:rPr lang="en-US" sz="6000">
                <a:solidFill>
                  <a:srgbClr val="0053A6"/>
                </a:solidFill>
                <a:latin typeface="Glacial Indifference Bold"/>
              </a:rPr>
              <a:t>OpenAI Whisper</a:t>
            </a:r>
          </a:p>
        </p:txBody>
      </p:sp>
      <p:sp>
        <p:nvSpPr>
          <p:cNvPr name="TextBox 6" id="6"/>
          <p:cNvSpPr txBox="true"/>
          <p:nvPr/>
        </p:nvSpPr>
        <p:spPr>
          <a:xfrm rot="0">
            <a:off x="1079574" y="811071"/>
            <a:ext cx="7878782" cy="414310"/>
          </a:xfrm>
          <a:prstGeom prst="rect">
            <a:avLst/>
          </a:prstGeom>
        </p:spPr>
        <p:txBody>
          <a:bodyPr anchor="t" rtlCol="false" tIns="0" lIns="0" bIns="0" rIns="0">
            <a:spAutoFit/>
          </a:bodyPr>
          <a:lstStyle/>
          <a:p>
            <a:pPr algn="l">
              <a:lnSpc>
                <a:spcPts val="3151"/>
              </a:lnSpc>
            </a:pPr>
            <a:r>
              <a:rPr lang="en-US" sz="2918">
                <a:solidFill>
                  <a:srgbClr val="D8CDCD"/>
                </a:solidFill>
                <a:latin typeface="Glacial Indifference"/>
              </a:rPr>
              <a:t>Models Used</a:t>
            </a:r>
          </a:p>
        </p:txBody>
      </p:sp>
      <p:sp>
        <p:nvSpPr>
          <p:cNvPr name="TextBox 7" id="7"/>
          <p:cNvSpPr txBox="true"/>
          <p:nvPr/>
        </p:nvSpPr>
        <p:spPr>
          <a:xfrm rot="0">
            <a:off x="1079574" y="2861489"/>
            <a:ext cx="13048491" cy="1123950"/>
          </a:xfrm>
          <a:prstGeom prst="rect">
            <a:avLst/>
          </a:prstGeom>
        </p:spPr>
        <p:txBody>
          <a:bodyPr anchor="t" rtlCol="false" tIns="0" lIns="0" bIns="0" rIns="0">
            <a:spAutoFit/>
          </a:bodyPr>
          <a:lstStyle/>
          <a:p>
            <a:pPr>
              <a:lnSpc>
                <a:spcPts val="4428"/>
              </a:lnSpc>
              <a:spcBef>
                <a:spcPct val="0"/>
              </a:spcBef>
            </a:pPr>
            <a:r>
              <a:rPr lang="en-US" sz="3690" spc="34">
                <a:solidFill>
                  <a:srgbClr val="0053A6"/>
                </a:solidFill>
                <a:latin typeface="Glacial Indifference"/>
              </a:rPr>
              <a:t>Whisper is a </a:t>
            </a:r>
            <a:r>
              <a:rPr lang="en-US" sz="3690" spc="34">
                <a:solidFill>
                  <a:srgbClr val="0053A6"/>
                </a:solidFill>
                <a:latin typeface="Glacial Indifference Bold"/>
              </a:rPr>
              <a:t>Transformer </a:t>
            </a:r>
            <a:r>
              <a:rPr lang="en-US" sz="3690" spc="34">
                <a:solidFill>
                  <a:srgbClr val="0053A6"/>
                </a:solidFill>
                <a:latin typeface="Glacial Indifference"/>
              </a:rPr>
              <a:t>based encoder-decoder model, also referred to as a </a:t>
            </a:r>
            <a:r>
              <a:rPr lang="en-US" sz="3690" spc="34">
                <a:solidFill>
                  <a:srgbClr val="0053A6"/>
                </a:solidFill>
                <a:latin typeface="Glacial Indifference Bold"/>
              </a:rPr>
              <a:t>sequence-to-sequence model.</a:t>
            </a:r>
          </a:p>
        </p:txBody>
      </p:sp>
      <p:sp>
        <p:nvSpPr>
          <p:cNvPr name="TextBox 8" id="8"/>
          <p:cNvSpPr txBox="true"/>
          <p:nvPr/>
        </p:nvSpPr>
        <p:spPr>
          <a:xfrm rot="0">
            <a:off x="1079574" y="4261664"/>
            <a:ext cx="11659508" cy="3724275"/>
          </a:xfrm>
          <a:prstGeom prst="rect">
            <a:avLst/>
          </a:prstGeom>
        </p:spPr>
        <p:txBody>
          <a:bodyPr anchor="t" rtlCol="false" tIns="0" lIns="0" bIns="0" rIns="0">
            <a:spAutoFit/>
          </a:bodyPr>
          <a:lstStyle/>
          <a:p>
            <a:pPr>
              <a:lnSpc>
                <a:spcPts val="3708"/>
              </a:lnSpc>
            </a:pPr>
            <a:r>
              <a:rPr lang="en-US" sz="3090" spc="27">
                <a:solidFill>
                  <a:srgbClr val="0053A6"/>
                </a:solidFill>
                <a:latin typeface="Glacial Indifference"/>
              </a:rPr>
              <a:t>We have trained WhisperPr</a:t>
            </a:r>
            <a:r>
              <a:rPr lang="en-US" sz="3090" spc="27">
                <a:solidFill>
                  <a:srgbClr val="0053A6"/>
                </a:solidFill>
                <a:latin typeface="Glacial Indifference"/>
              </a:rPr>
              <a:t>ocessor with our dataset to :</a:t>
            </a:r>
          </a:p>
          <a:p>
            <a:pPr marL="667134" indent="-333567" lvl="1">
              <a:lnSpc>
                <a:spcPts val="5531"/>
              </a:lnSpc>
              <a:buFont typeface="Arial"/>
              <a:buChar char="•"/>
            </a:pPr>
            <a:r>
              <a:rPr lang="en-US" sz="3090" spc="27">
                <a:solidFill>
                  <a:srgbClr val="0053A6"/>
                </a:solidFill>
                <a:latin typeface="Glacial Indifference"/>
              </a:rPr>
              <a:t>Pre-process the audio inputs (converting them to log-Mel spectrograms for the model)</a:t>
            </a:r>
          </a:p>
          <a:p>
            <a:pPr marL="667134" indent="-333567" lvl="1">
              <a:lnSpc>
                <a:spcPts val="5531"/>
              </a:lnSpc>
              <a:buFont typeface="Arial"/>
              <a:buChar char="•"/>
            </a:pPr>
            <a:r>
              <a:rPr lang="en-US" sz="3090" spc="27">
                <a:solidFill>
                  <a:srgbClr val="0053A6"/>
                </a:solidFill>
                <a:latin typeface="Glacial Indifference"/>
              </a:rPr>
              <a:t>Post-process the model outputs (converting them from tokens to text)</a:t>
            </a:r>
          </a:p>
          <a:p>
            <a:pPr>
              <a:lnSpc>
                <a:spcPts val="3708"/>
              </a:lnSpc>
            </a:pPr>
          </a:p>
        </p:txBody>
      </p:sp>
      <p:sp>
        <p:nvSpPr>
          <p:cNvPr name="TextBox 9" id="9"/>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68737" y="9095505"/>
            <a:ext cx="1987200" cy="671730"/>
          </a:xfrm>
          <a:custGeom>
            <a:avLst/>
            <a:gdLst/>
            <a:ahLst/>
            <a:cxnLst/>
            <a:rect r="r" b="b" t="t" l="l"/>
            <a:pathLst>
              <a:path h="671730" w="1987200">
                <a:moveTo>
                  <a:pt x="0" y="0"/>
                </a:moveTo>
                <a:lnTo>
                  <a:pt x="1987200" y="0"/>
                </a:lnTo>
                <a:lnTo>
                  <a:pt x="1987200" y="671730"/>
                </a:lnTo>
                <a:lnTo>
                  <a:pt x="0" y="671730"/>
                </a:lnTo>
                <a:lnTo>
                  <a:pt x="0" y="0"/>
                </a:lnTo>
                <a:close/>
              </a:path>
            </a:pathLst>
          </a:custGeom>
          <a:blipFill>
            <a:blip r:embed="rId2"/>
            <a:stretch>
              <a:fillRect l="0" t="-471" r="0" b="-471"/>
            </a:stretch>
          </a:blipFill>
        </p:spPr>
      </p:sp>
      <p:sp>
        <p:nvSpPr>
          <p:cNvPr name="Freeform 3" id="3"/>
          <p:cNvSpPr/>
          <p:nvPr/>
        </p:nvSpPr>
        <p:spPr>
          <a:xfrm flipH="false" flipV="false" rot="0">
            <a:off x="1079574" y="2424538"/>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3"/>
            <a:stretch>
              <a:fillRect l="0" t="-7810" r="0" b="-7810"/>
            </a:stretch>
          </a:blipFill>
        </p:spPr>
      </p:sp>
      <p:sp>
        <p:nvSpPr>
          <p:cNvPr name="Freeform 4" id="4"/>
          <p:cNvSpPr/>
          <p:nvPr/>
        </p:nvSpPr>
        <p:spPr>
          <a:xfrm flipH="false" flipV="false" rot="0">
            <a:off x="8631265" y="4385341"/>
            <a:ext cx="7334182" cy="5497157"/>
          </a:xfrm>
          <a:custGeom>
            <a:avLst/>
            <a:gdLst/>
            <a:ahLst/>
            <a:cxnLst/>
            <a:rect r="r" b="b" t="t" l="l"/>
            <a:pathLst>
              <a:path h="5497157" w="7334182">
                <a:moveTo>
                  <a:pt x="0" y="0"/>
                </a:moveTo>
                <a:lnTo>
                  <a:pt x="7334181" y="0"/>
                </a:lnTo>
                <a:lnTo>
                  <a:pt x="7334181" y="5497157"/>
                </a:lnTo>
                <a:lnTo>
                  <a:pt x="0" y="5497157"/>
                </a:lnTo>
                <a:lnTo>
                  <a:pt x="0" y="0"/>
                </a:lnTo>
                <a:close/>
              </a:path>
            </a:pathLst>
          </a:custGeom>
          <a:blipFill>
            <a:blip r:embed="rId4"/>
            <a:stretch>
              <a:fillRect l="0" t="0" r="0" b="0"/>
            </a:stretch>
          </a:blipFill>
        </p:spPr>
      </p:sp>
      <p:sp>
        <p:nvSpPr>
          <p:cNvPr name="TextBox 5" id="5"/>
          <p:cNvSpPr txBox="true"/>
          <p:nvPr/>
        </p:nvSpPr>
        <p:spPr>
          <a:xfrm rot="0">
            <a:off x="1060177" y="1282531"/>
            <a:ext cx="16199123" cy="853440"/>
          </a:xfrm>
          <a:prstGeom prst="rect">
            <a:avLst/>
          </a:prstGeom>
        </p:spPr>
        <p:txBody>
          <a:bodyPr anchor="t" rtlCol="false" tIns="0" lIns="0" bIns="0" rIns="0">
            <a:spAutoFit/>
          </a:bodyPr>
          <a:lstStyle/>
          <a:p>
            <a:pPr algn="l">
              <a:lnSpc>
                <a:spcPts val="6480"/>
              </a:lnSpc>
            </a:pPr>
            <a:r>
              <a:rPr lang="en-US" sz="6000">
                <a:solidFill>
                  <a:srgbClr val="0053A6"/>
                </a:solidFill>
                <a:latin typeface="Glacial Indifference Bold"/>
              </a:rPr>
              <a:t>GPT - 3</a:t>
            </a:r>
          </a:p>
        </p:txBody>
      </p:sp>
      <p:sp>
        <p:nvSpPr>
          <p:cNvPr name="TextBox 6" id="6"/>
          <p:cNvSpPr txBox="true"/>
          <p:nvPr/>
        </p:nvSpPr>
        <p:spPr>
          <a:xfrm rot="0">
            <a:off x="1079574" y="811071"/>
            <a:ext cx="7878782" cy="414310"/>
          </a:xfrm>
          <a:prstGeom prst="rect">
            <a:avLst/>
          </a:prstGeom>
        </p:spPr>
        <p:txBody>
          <a:bodyPr anchor="t" rtlCol="false" tIns="0" lIns="0" bIns="0" rIns="0">
            <a:spAutoFit/>
          </a:bodyPr>
          <a:lstStyle/>
          <a:p>
            <a:pPr algn="l">
              <a:lnSpc>
                <a:spcPts val="3151"/>
              </a:lnSpc>
            </a:pPr>
            <a:r>
              <a:rPr lang="en-US" sz="2918">
                <a:solidFill>
                  <a:srgbClr val="D8CDCD"/>
                </a:solidFill>
                <a:latin typeface="Glacial Indifference"/>
              </a:rPr>
              <a:t>Models Used</a:t>
            </a:r>
          </a:p>
        </p:txBody>
      </p:sp>
      <p:sp>
        <p:nvSpPr>
          <p:cNvPr name="TextBox 7" id="7"/>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
        <p:nvSpPr>
          <p:cNvPr name="TextBox 8" id="8"/>
          <p:cNvSpPr txBox="true"/>
          <p:nvPr/>
        </p:nvSpPr>
        <p:spPr>
          <a:xfrm rot="0">
            <a:off x="978724" y="3293983"/>
            <a:ext cx="16722131" cy="1091358"/>
          </a:xfrm>
          <a:prstGeom prst="rect">
            <a:avLst/>
          </a:prstGeom>
        </p:spPr>
        <p:txBody>
          <a:bodyPr anchor="t" rtlCol="false" tIns="0" lIns="0" bIns="0" rIns="0">
            <a:spAutoFit/>
          </a:bodyPr>
          <a:lstStyle/>
          <a:p>
            <a:pPr>
              <a:lnSpc>
                <a:spcPts val="4286"/>
              </a:lnSpc>
              <a:spcBef>
                <a:spcPct val="0"/>
              </a:spcBef>
            </a:pPr>
            <a:r>
              <a:rPr lang="en-US" sz="3572" spc="33">
                <a:solidFill>
                  <a:srgbClr val="0053A6"/>
                </a:solidFill>
                <a:latin typeface="Glacial Indifference"/>
              </a:rPr>
              <a:t>GPT-3, or Generative </a:t>
            </a:r>
            <a:r>
              <a:rPr lang="en-US" sz="3572" spc="33">
                <a:solidFill>
                  <a:srgbClr val="0053A6"/>
                </a:solidFill>
                <a:latin typeface="Glacial Indifference Bold"/>
              </a:rPr>
              <a:t>Pre-trained Transformer 3</a:t>
            </a:r>
            <a:r>
              <a:rPr lang="en-US" sz="3572" spc="33">
                <a:solidFill>
                  <a:srgbClr val="0053A6"/>
                </a:solidFill>
                <a:latin typeface="Glacial Indifference"/>
              </a:rPr>
              <a:t>, is a state-of-the-art language processing artificial intelligence model developed by OpenAI.</a:t>
            </a:r>
          </a:p>
        </p:txBody>
      </p:sp>
      <p:sp>
        <p:nvSpPr>
          <p:cNvPr name="TextBox 9" id="9"/>
          <p:cNvSpPr txBox="true"/>
          <p:nvPr/>
        </p:nvSpPr>
        <p:spPr>
          <a:xfrm rot="0">
            <a:off x="913385" y="5099716"/>
            <a:ext cx="4756056" cy="416095"/>
          </a:xfrm>
          <a:prstGeom prst="rect">
            <a:avLst/>
          </a:prstGeom>
        </p:spPr>
        <p:txBody>
          <a:bodyPr anchor="t" rtlCol="false" tIns="0" lIns="0" bIns="0" rIns="0">
            <a:spAutoFit/>
          </a:bodyPr>
          <a:lstStyle/>
          <a:p>
            <a:pPr>
              <a:lnSpc>
                <a:spcPts val="3259"/>
              </a:lnSpc>
              <a:spcBef>
                <a:spcPct val="0"/>
              </a:spcBef>
            </a:pPr>
            <a:r>
              <a:rPr lang="en-US" sz="2716" spc="25">
                <a:solidFill>
                  <a:srgbClr val="0053A6"/>
                </a:solidFill>
                <a:latin typeface="Glacial Indifference"/>
              </a:rPr>
              <a:t>GPT 3 HAS BEEN TRAINED FOR-</a:t>
            </a:r>
          </a:p>
        </p:txBody>
      </p:sp>
      <p:sp>
        <p:nvSpPr>
          <p:cNvPr name="TextBox 10" id="10"/>
          <p:cNvSpPr txBox="true"/>
          <p:nvPr/>
        </p:nvSpPr>
        <p:spPr>
          <a:xfrm rot="0">
            <a:off x="571107" y="5721442"/>
            <a:ext cx="7602968" cy="2550300"/>
          </a:xfrm>
          <a:prstGeom prst="rect">
            <a:avLst/>
          </a:prstGeom>
        </p:spPr>
        <p:txBody>
          <a:bodyPr anchor="t" rtlCol="false" tIns="0" lIns="0" bIns="0" rIns="0">
            <a:spAutoFit/>
          </a:bodyPr>
          <a:lstStyle/>
          <a:p>
            <a:pPr>
              <a:lnSpc>
                <a:spcPts val="3375"/>
              </a:lnSpc>
            </a:pPr>
            <a:r>
              <a:rPr lang="en-US" sz="2813" spc="25">
                <a:solidFill>
                  <a:srgbClr val="0053A6"/>
                </a:solidFill>
                <a:latin typeface="Glacial Indifference Semi-Bold"/>
              </a:rPr>
              <a:t> </a:t>
            </a:r>
          </a:p>
          <a:p>
            <a:pPr marL="607389" indent="-303695" lvl="1">
              <a:lnSpc>
                <a:spcPts val="3375"/>
              </a:lnSpc>
              <a:buFont typeface="Arial"/>
              <a:buChar char="•"/>
            </a:pPr>
            <a:r>
              <a:rPr lang="en-US" sz="2813" spc="25">
                <a:solidFill>
                  <a:srgbClr val="0053A6"/>
                </a:solidFill>
                <a:latin typeface="Glacial Indifference"/>
              </a:rPr>
              <a:t>Example: GPT-3 is trained to understand </a:t>
            </a:r>
          </a:p>
          <a:p>
            <a:pPr>
              <a:lnSpc>
                <a:spcPts val="3375"/>
              </a:lnSpc>
            </a:pPr>
            <a:r>
              <a:rPr lang="en-US" sz="2813" spc="25">
                <a:solidFill>
                  <a:srgbClr val="0053A6"/>
                </a:solidFill>
                <a:latin typeface="Glacial Indifference"/>
              </a:rPr>
              <a:t>      </a:t>
            </a:r>
            <a:r>
              <a:rPr lang="en-US" sz="2813" spc="25">
                <a:solidFill>
                  <a:srgbClr val="0053A6"/>
                </a:solidFill>
                <a:latin typeface="Glacial Indifference"/>
              </a:rPr>
              <a:t>and generate human-like text, enabling it to </a:t>
            </a:r>
          </a:p>
          <a:p>
            <a:pPr>
              <a:lnSpc>
                <a:spcPts val="3375"/>
              </a:lnSpc>
            </a:pPr>
            <a:r>
              <a:rPr lang="en-US" sz="2813" spc="25">
                <a:solidFill>
                  <a:srgbClr val="0053A6"/>
                </a:solidFill>
                <a:latin typeface="Glacial Indifference"/>
              </a:rPr>
              <a:t>      </a:t>
            </a:r>
            <a:r>
              <a:rPr lang="en-US" sz="2813" spc="25">
                <a:solidFill>
                  <a:srgbClr val="0053A6"/>
                </a:solidFill>
                <a:latin typeface="Glacial Indifference"/>
              </a:rPr>
              <a:t>perform tasks such as language translation, </a:t>
            </a:r>
          </a:p>
          <a:p>
            <a:pPr>
              <a:lnSpc>
                <a:spcPts val="3375"/>
              </a:lnSpc>
            </a:pPr>
            <a:r>
              <a:rPr lang="en-US" sz="2813" spc="25">
                <a:solidFill>
                  <a:srgbClr val="0053A6"/>
                </a:solidFill>
                <a:latin typeface="Glacial Indifference"/>
              </a:rPr>
              <a:t>      </a:t>
            </a:r>
            <a:r>
              <a:rPr lang="en-US" sz="2813" spc="25">
                <a:solidFill>
                  <a:srgbClr val="0053A6"/>
                </a:solidFill>
                <a:latin typeface="Glacial Indifference"/>
              </a:rPr>
              <a:t>summarization, and   question-answering.</a:t>
            </a:r>
          </a:p>
          <a:p>
            <a:pPr>
              <a:lnSpc>
                <a:spcPts val="3375"/>
              </a:lnSpc>
              <a:spcBef>
                <a:spcPct val="0"/>
              </a:spcBef>
            </a:pPr>
          </a:p>
        </p:txBody>
      </p:sp>
      <p:sp>
        <p:nvSpPr>
          <p:cNvPr name="TextBox 11" id="11"/>
          <p:cNvSpPr txBox="true"/>
          <p:nvPr/>
        </p:nvSpPr>
        <p:spPr>
          <a:xfrm rot="0">
            <a:off x="913385" y="5643752"/>
            <a:ext cx="5079695" cy="416095"/>
          </a:xfrm>
          <a:prstGeom prst="rect">
            <a:avLst/>
          </a:prstGeom>
        </p:spPr>
        <p:txBody>
          <a:bodyPr anchor="t" rtlCol="false" tIns="0" lIns="0" bIns="0" rIns="0">
            <a:spAutoFit/>
          </a:bodyPr>
          <a:lstStyle/>
          <a:p>
            <a:pPr>
              <a:lnSpc>
                <a:spcPts val="3259"/>
              </a:lnSpc>
              <a:spcBef>
                <a:spcPct val="0"/>
              </a:spcBef>
            </a:pPr>
            <a:r>
              <a:rPr lang="en-US" sz="2716" spc="25">
                <a:solidFill>
                  <a:srgbClr val="0053A6"/>
                </a:solidFill>
                <a:latin typeface="Glacial Indifference"/>
              </a:rPr>
              <a:t>Natural Language Understanding:</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68737" y="9095505"/>
            <a:ext cx="1987200" cy="671730"/>
          </a:xfrm>
          <a:custGeom>
            <a:avLst/>
            <a:gdLst/>
            <a:ahLst/>
            <a:cxnLst/>
            <a:rect r="r" b="b" t="t" l="l"/>
            <a:pathLst>
              <a:path h="671730" w="1987200">
                <a:moveTo>
                  <a:pt x="0" y="0"/>
                </a:moveTo>
                <a:lnTo>
                  <a:pt x="1987200" y="0"/>
                </a:lnTo>
                <a:lnTo>
                  <a:pt x="1987200" y="671730"/>
                </a:lnTo>
                <a:lnTo>
                  <a:pt x="0" y="671730"/>
                </a:lnTo>
                <a:lnTo>
                  <a:pt x="0" y="0"/>
                </a:lnTo>
                <a:close/>
              </a:path>
            </a:pathLst>
          </a:custGeom>
          <a:blipFill>
            <a:blip r:embed="rId2"/>
            <a:stretch>
              <a:fillRect l="0" t="-471" r="0" b="-471"/>
            </a:stretch>
          </a:blipFill>
        </p:spPr>
      </p:sp>
      <p:sp>
        <p:nvSpPr>
          <p:cNvPr name="Freeform 3" id="3"/>
          <p:cNvSpPr/>
          <p:nvPr/>
        </p:nvSpPr>
        <p:spPr>
          <a:xfrm flipH="false" flipV="false" rot="0">
            <a:off x="1079574" y="2424538"/>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3"/>
            <a:stretch>
              <a:fillRect l="0" t="-7810" r="0" b="-7810"/>
            </a:stretch>
          </a:blipFill>
        </p:spPr>
      </p:sp>
      <p:sp>
        <p:nvSpPr>
          <p:cNvPr name="Freeform 4" id="4"/>
          <p:cNvSpPr/>
          <p:nvPr/>
        </p:nvSpPr>
        <p:spPr>
          <a:xfrm flipH="false" flipV="false" rot="0">
            <a:off x="1529510" y="3156765"/>
            <a:ext cx="11732401" cy="5357714"/>
          </a:xfrm>
          <a:custGeom>
            <a:avLst/>
            <a:gdLst/>
            <a:ahLst/>
            <a:cxnLst/>
            <a:rect r="r" b="b" t="t" l="l"/>
            <a:pathLst>
              <a:path h="5357714" w="11732401">
                <a:moveTo>
                  <a:pt x="0" y="0"/>
                </a:moveTo>
                <a:lnTo>
                  <a:pt x="11732400" y="0"/>
                </a:lnTo>
                <a:lnTo>
                  <a:pt x="11732400" y="5357714"/>
                </a:lnTo>
                <a:lnTo>
                  <a:pt x="0" y="5357714"/>
                </a:lnTo>
                <a:lnTo>
                  <a:pt x="0" y="0"/>
                </a:lnTo>
                <a:close/>
              </a:path>
            </a:pathLst>
          </a:custGeom>
          <a:blipFill>
            <a:blip r:embed="rId4"/>
            <a:stretch>
              <a:fillRect l="0" t="0" r="0" b="0"/>
            </a:stretch>
          </a:blipFill>
        </p:spPr>
      </p:sp>
      <p:sp>
        <p:nvSpPr>
          <p:cNvPr name="TextBox 5" id="5"/>
          <p:cNvSpPr txBox="true"/>
          <p:nvPr/>
        </p:nvSpPr>
        <p:spPr>
          <a:xfrm rot="0">
            <a:off x="1079574" y="1081514"/>
            <a:ext cx="12182336" cy="933450"/>
          </a:xfrm>
          <a:prstGeom prst="rect">
            <a:avLst/>
          </a:prstGeom>
        </p:spPr>
        <p:txBody>
          <a:bodyPr anchor="t" rtlCol="false" tIns="0" lIns="0" bIns="0" rIns="0">
            <a:spAutoFit/>
          </a:bodyPr>
          <a:lstStyle/>
          <a:p>
            <a:pPr algn="l">
              <a:lnSpc>
                <a:spcPts val="7200"/>
              </a:lnSpc>
            </a:pPr>
            <a:r>
              <a:rPr lang="en-US" sz="6000" spc="56">
                <a:solidFill>
                  <a:srgbClr val="0053A6"/>
                </a:solidFill>
                <a:latin typeface="Glacial Indifference Bold"/>
              </a:rPr>
              <a:t>Code Snippet: Pre-Processing</a:t>
            </a:r>
          </a:p>
        </p:txBody>
      </p:sp>
      <p:sp>
        <p:nvSpPr>
          <p:cNvPr name="TextBox 6" id="6"/>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
        <p:nvSpPr>
          <p:cNvPr name="Freeform 7" id="7"/>
          <p:cNvSpPr/>
          <p:nvPr/>
        </p:nvSpPr>
        <p:spPr>
          <a:xfrm flipH="false" flipV="false" rot="0">
            <a:off x="13731103" y="4074644"/>
            <a:ext cx="3983213" cy="3020603"/>
          </a:xfrm>
          <a:custGeom>
            <a:avLst/>
            <a:gdLst/>
            <a:ahLst/>
            <a:cxnLst/>
            <a:rect r="r" b="b" t="t" l="l"/>
            <a:pathLst>
              <a:path h="3020603" w="3983213">
                <a:moveTo>
                  <a:pt x="0" y="0"/>
                </a:moveTo>
                <a:lnTo>
                  <a:pt x="3983213" y="0"/>
                </a:lnTo>
                <a:lnTo>
                  <a:pt x="3983213" y="3020603"/>
                </a:lnTo>
                <a:lnTo>
                  <a:pt x="0" y="3020603"/>
                </a:lnTo>
                <a:lnTo>
                  <a:pt x="0" y="0"/>
                </a:lnTo>
                <a:close/>
              </a:path>
            </a:pathLst>
          </a:custGeom>
          <a:blipFill>
            <a:blip r:embed="rId5"/>
            <a:stretch>
              <a:fillRect l="0" t="0" r="0" b="0"/>
            </a:stretch>
          </a:blipFill>
        </p:spPr>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68737" y="9095505"/>
            <a:ext cx="1987200" cy="671730"/>
          </a:xfrm>
          <a:custGeom>
            <a:avLst/>
            <a:gdLst/>
            <a:ahLst/>
            <a:cxnLst/>
            <a:rect r="r" b="b" t="t" l="l"/>
            <a:pathLst>
              <a:path h="671730" w="1987200">
                <a:moveTo>
                  <a:pt x="0" y="0"/>
                </a:moveTo>
                <a:lnTo>
                  <a:pt x="1987200" y="0"/>
                </a:lnTo>
                <a:lnTo>
                  <a:pt x="1987200" y="671730"/>
                </a:lnTo>
                <a:lnTo>
                  <a:pt x="0" y="671730"/>
                </a:lnTo>
                <a:lnTo>
                  <a:pt x="0" y="0"/>
                </a:lnTo>
                <a:close/>
              </a:path>
            </a:pathLst>
          </a:custGeom>
          <a:blipFill>
            <a:blip r:embed="rId2"/>
            <a:stretch>
              <a:fillRect l="0" t="-471" r="0" b="-471"/>
            </a:stretch>
          </a:blipFill>
        </p:spPr>
      </p:sp>
      <p:sp>
        <p:nvSpPr>
          <p:cNvPr name="Freeform 3" id="3"/>
          <p:cNvSpPr/>
          <p:nvPr/>
        </p:nvSpPr>
        <p:spPr>
          <a:xfrm flipH="false" flipV="false" rot="0">
            <a:off x="1079574" y="2424538"/>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3"/>
            <a:stretch>
              <a:fillRect l="0" t="-7810" r="0" b="-7810"/>
            </a:stretch>
          </a:blipFill>
        </p:spPr>
      </p:sp>
      <p:sp>
        <p:nvSpPr>
          <p:cNvPr name="Freeform 4" id="4"/>
          <p:cNvSpPr/>
          <p:nvPr/>
        </p:nvSpPr>
        <p:spPr>
          <a:xfrm flipH="false" flipV="false" rot="0">
            <a:off x="5131038" y="2237984"/>
            <a:ext cx="11590752" cy="7066811"/>
          </a:xfrm>
          <a:custGeom>
            <a:avLst/>
            <a:gdLst/>
            <a:ahLst/>
            <a:cxnLst/>
            <a:rect r="r" b="b" t="t" l="l"/>
            <a:pathLst>
              <a:path h="7066811" w="11590752">
                <a:moveTo>
                  <a:pt x="0" y="0"/>
                </a:moveTo>
                <a:lnTo>
                  <a:pt x="11590753" y="0"/>
                </a:lnTo>
                <a:lnTo>
                  <a:pt x="11590753" y="7066810"/>
                </a:lnTo>
                <a:lnTo>
                  <a:pt x="0" y="7066810"/>
                </a:lnTo>
                <a:lnTo>
                  <a:pt x="0" y="0"/>
                </a:lnTo>
                <a:close/>
              </a:path>
            </a:pathLst>
          </a:custGeom>
          <a:blipFill>
            <a:blip r:embed="rId4"/>
            <a:stretch>
              <a:fillRect l="0" t="0" r="0" b="0"/>
            </a:stretch>
          </a:blipFill>
        </p:spPr>
      </p:sp>
      <p:sp>
        <p:nvSpPr>
          <p:cNvPr name="TextBox 5" id="5"/>
          <p:cNvSpPr txBox="true"/>
          <p:nvPr/>
        </p:nvSpPr>
        <p:spPr>
          <a:xfrm rot="0">
            <a:off x="1079574" y="1081514"/>
            <a:ext cx="13893972" cy="933450"/>
          </a:xfrm>
          <a:prstGeom prst="rect">
            <a:avLst/>
          </a:prstGeom>
        </p:spPr>
        <p:txBody>
          <a:bodyPr anchor="t" rtlCol="false" tIns="0" lIns="0" bIns="0" rIns="0">
            <a:spAutoFit/>
          </a:bodyPr>
          <a:lstStyle/>
          <a:p>
            <a:pPr algn="l">
              <a:lnSpc>
                <a:spcPts val="7200"/>
              </a:lnSpc>
            </a:pPr>
            <a:r>
              <a:rPr lang="en-US" sz="6000" spc="56">
                <a:solidFill>
                  <a:srgbClr val="0053A6"/>
                </a:solidFill>
                <a:latin typeface="Glacial Indifference Bold"/>
              </a:rPr>
              <a:t>Code Snippet : Model Integration</a:t>
            </a:r>
          </a:p>
        </p:txBody>
      </p:sp>
      <p:sp>
        <p:nvSpPr>
          <p:cNvPr name="TextBox 6" id="6"/>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
        <p:nvSpPr>
          <p:cNvPr name="TextBox 7" id="7"/>
          <p:cNvSpPr txBox="true"/>
          <p:nvPr/>
        </p:nvSpPr>
        <p:spPr>
          <a:xfrm rot="0">
            <a:off x="968737" y="4850838"/>
            <a:ext cx="3756246" cy="1725096"/>
          </a:xfrm>
          <a:prstGeom prst="rect">
            <a:avLst/>
          </a:prstGeom>
        </p:spPr>
        <p:txBody>
          <a:bodyPr anchor="t" rtlCol="false" tIns="0" lIns="0" bIns="0" rIns="0">
            <a:spAutoFit/>
          </a:bodyPr>
          <a:lstStyle/>
          <a:p>
            <a:pPr algn="ctr" marL="0" indent="0" lvl="0">
              <a:lnSpc>
                <a:spcPts val="3392"/>
              </a:lnSpc>
              <a:spcBef>
                <a:spcPct val="0"/>
              </a:spcBef>
            </a:pPr>
            <a:r>
              <a:rPr lang="en-US" sz="3084">
                <a:solidFill>
                  <a:srgbClr val="0053A6"/>
                </a:solidFill>
                <a:latin typeface="Glacial Indifference"/>
              </a:rPr>
              <a:t>Integrating the Custom ASR and the GPT-3 using Gradio Interface</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68737" y="9095505"/>
            <a:ext cx="1987200" cy="671730"/>
          </a:xfrm>
          <a:custGeom>
            <a:avLst/>
            <a:gdLst/>
            <a:ahLst/>
            <a:cxnLst/>
            <a:rect r="r" b="b" t="t" l="l"/>
            <a:pathLst>
              <a:path h="671730" w="1987200">
                <a:moveTo>
                  <a:pt x="0" y="0"/>
                </a:moveTo>
                <a:lnTo>
                  <a:pt x="1987200" y="0"/>
                </a:lnTo>
                <a:lnTo>
                  <a:pt x="1987200" y="671730"/>
                </a:lnTo>
                <a:lnTo>
                  <a:pt x="0" y="671730"/>
                </a:lnTo>
                <a:lnTo>
                  <a:pt x="0" y="0"/>
                </a:lnTo>
                <a:close/>
              </a:path>
            </a:pathLst>
          </a:custGeom>
          <a:blipFill>
            <a:blip r:embed="rId2"/>
            <a:stretch>
              <a:fillRect l="0" t="-471" r="0" b="-471"/>
            </a:stretch>
          </a:blipFill>
        </p:spPr>
      </p:sp>
      <p:sp>
        <p:nvSpPr>
          <p:cNvPr name="Freeform 3" id="3"/>
          <p:cNvSpPr/>
          <p:nvPr/>
        </p:nvSpPr>
        <p:spPr>
          <a:xfrm flipH="false" flipV="false" rot="0">
            <a:off x="1079574" y="2424538"/>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3"/>
            <a:stretch>
              <a:fillRect l="0" t="-7810" r="0" b="-7810"/>
            </a:stretch>
          </a:blipFill>
        </p:spPr>
      </p:sp>
      <p:sp>
        <p:nvSpPr>
          <p:cNvPr name="Freeform 4" id="4"/>
          <p:cNvSpPr/>
          <p:nvPr/>
        </p:nvSpPr>
        <p:spPr>
          <a:xfrm flipH="false" flipV="false" rot="0">
            <a:off x="5291560" y="2647620"/>
            <a:ext cx="11159696" cy="6077384"/>
          </a:xfrm>
          <a:custGeom>
            <a:avLst/>
            <a:gdLst/>
            <a:ahLst/>
            <a:cxnLst/>
            <a:rect r="r" b="b" t="t" l="l"/>
            <a:pathLst>
              <a:path h="6077384" w="11159696">
                <a:moveTo>
                  <a:pt x="0" y="0"/>
                </a:moveTo>
                <a:lnTo>
                  <a:pt x="11159696" y="0"/>
                </a:lnTo>
                <a:lnTo>
                  <a:pt x="11159696" y="6077384"/>
                </a:lnTo>
                <a:lnTo>
                  <a:pt x="0" y="6077384"/>
                </a:lnTo>
                <a:lnTo>
                  <a:pt x="0" y="0"/>
                </a:lnTo>
                <a:close/>
              </a:path>
            </a:pathLst>
          </a:custGeom>
          <a:blipFill>
            <a:blip r:embed="rId4"/>
            <a:stretch>
              <a:fillRect l="0" t="0" r="0" b="0"/>
            </a:stretch>
          </a:blipFill>
        </p:spPr>
      </p:sp>
      <p:sp>
        <p:nvSpPr>
          <p:cNvPr name="Freeform 5" id="5"/>
          <p:cNvSpPr/>
          <p:nvPr/>
        </p:nvSpPr>
        <p:spPr>
          <a:xfrm flipH="false" flipV="false" rot="0">
            <a:off x="1100392" y="3017942"/>
            <a:ext cx="3711091" cy="5635360"/>
          </a:xfrm>
          <a:custGeom>
            <a:avLst/>
            <a:gdLst/>
            <a:ahLst/>
            <a:cxnLst/>
            <a:rect r="r" b="b" t="t" l="l"/>
            <a:pathLst>
              <a:path h="5635360" w="3711091">
                <a:moveTo>
                  <a:pt x="0" y="0"/>
                </a:moveTo>
                <a:lnTo>
                  <a:pt x="3711091" y="0"/>
                </a:lnTo>
                <a:lnTo>
                  <a:pt x="3711091" y="5635360"/>
                </a:lnTo>
                <a:lnTo>
                  <a:pt x="0" y="5635360"/>
                </a:lnTo>
                <a:lnTo>
                  <a:pt x="0" y="0"/>
                </a:lnTo>
                <a:close/>
              </a:path>
            </a:pathLst>
          </a:custGeom>
          <a:blipFill>
            <a:blip r:embed="rId5"/>
            <a:stretch>
              <a:fillRect l="0" t="0" r="0" b="0"/>
            </a:stretch>
          </a:blipFill>
        </p:spPr>
      </p:sp>
      <p:sp>
        <p:nvSpPr>
          <p:cNvPr name="TextBox 6" id="6"/>
          <p:cNvSpPr txBox="true"/>
          <p:nvPr/>
        </p:nvSpPr>
        <p:spPr>
          <a:xfrm rot="0">
            <a:off x="1079574" y="1081514"/>
            <a:ext cx="8423972" cy="933450"/>
          </a:xfrm>
          <a:prstGeom prst="rect">
            <a:avLst/>
          </a:prstGeom>
        </p:spPr>
        <p:txBody>
          <a:bodyPr anchor="t" rtlCol="false" tIns="0" lIns="0" bIns="0" rIns="0">
            <a:spAutoFit/>
          </a:bodyPr>
          <a:lstStyle/>
          <a:p>
            <a:pPr algn="l">
              <a:lnSpc>
                <a:spcPts val="7200"/>
              </a:lnSpc>
            </a:pPr>
            <a:r>
              <a:rPr lang="en-US" sz="6000" spc="56">
                <a:solidFill>
                  <a:srgbClr val="0053A6"/>
                </a:solidFill>
                <a:latin typeface="Glacial Indifference Bold"/>
              </a:rPr>
              <a:t>User Interface</a:t>
            </a:r>
          </a:p>
        </p:txBody>
      </p:sp>
      <p:sp>
        <p:nvSpPr>
          <p:cNvPr name="TextBox 7" id="7"/>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68737" y="3311280"/>
            <a:ext cx="323850" cy="323850"/>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C00D"/>
            </a:solidFill>
          </p:spPr>
        </p:sp>
      </p:grpSp>
      <p:grpSp>
        <p:nvGrpSpPr>
          <p:cNvPr name="Group 4" id="4"/>
          <p:cNvGrpSpPr/>
          <p:nvPr/>
        </p:nvGrpSpPr>
        <p:grpSpPr>
          <a:xfrm rot="0">
            <a:off x="5257296" y="3301755"/>
            <a:ext cx="323850" cy="323850"/>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C00D"/>
            </a:solidFill>
          </p:spPr>
        </p:sp>
      </p:grpSp>
      <p:grpSp>
        <p:nvGrpSpPr>
          <p:cNvPr name="Group 6" id="6"/>
          <p:cNvGrpSpPr/>
          <p:nvPr/>
        </p:nvGrpSpPr>
        <p:grpSpPr>
          <a:xfrm rot="0">
            <a:off x="9545854" y="3301755"/>
            <a:ext cx="323850" cy="323850"/>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C00D"/>
            </a:solidFill>
          </p:spPr>
        </p:sp>
      </p:grpSp>
      <p:grpSp>
        <p:nvGrpSpPr>
          <p:cNvPr name="Group 8" id="8"/>
          <p:cNvGrpSpPr/>
          <p:nvPr/>
        </p:nvGrpSpPr>
        <p:grpSpPr>
          <a:xfrm rot="0">
            <a:off x="13834413" y="3301755"/>
            <a:ext cx="323850" cy="323850"/>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C00D"/>
            </a:solidFill>
          </p:spPr>
        </p:sp>
      </p:grpSp>
      <p:sp>
        <p:nvSpPr>
          <p:cNvPr name="TextBox 10" id="10"/>
          <p:cNvSpPr txBox="true"/>
          <p:nvPr/>
        </p:nvSpPr>
        <p:spPr>
          <a:xfrm rot="0">
            <a:off x="968738" y="4292355"/>
            <a:ext cx="3364925" cy="916940"/>
          </a:xfrm>
          <a:prstGeom prst="rect">
            <a:avLst/>
          </a:prstGeom>
        </p:spPr>
        <p:txBody>
          <a:bodyPr anchor="t" rtlCol="false" tIns="0" lIns="0" bIns="0" rIns="0">
            <a:spAutoFit/>
          </a:bodyPr>
          <a:lstStyle/>
          <a:p>
            <a:pPr algn="l" marL="0" indent="0" lvl="0">
              <a:lnSpc>
                <a:spcPts val="3639"/>
              </a:lnSpc>
              <a:spcBef>
                <a:spcPct val="0"/>
              </a:spcBef>
            </a:pPr>
            <a:r>
              <a:rPr lang="en-US" sz="2799">
                <a:solidFill>
                  <a:srgbClr val="0053A6"/>
                </a:solidFill>
                <a:latin typeface="Glacial Indifference Bold"/>
              </a:rPr>
              <a:t>Structure of a Project</a:t>
            </a:r>
          </a:p>
        </p:txBody>
      </p:sp>
      <p:sp>
        <p:nvSpPr>
          <p:cNvPr name="TextBox 11" id="11"/>
          <p:cNvSpPr txBox="true"/>
          <p:nvPr/>
        </p:nvSpPr>
        <p:spPr>
          <a:xfrm rot="0">
            <a:off x="968738" y="5513715"/>
            <a:ext cx="3364925" cy="1851660"/>
          </a:xfrm>
          <a:prstGeom prst="rect">
            <a:avLst/>
          </a:prstGeom>
        </p:spPr>
        <p:txBody>
          <a:bodyPr anchor="t" rtlCol="false" tIns="0" lIns="0" bIns="0" rIns="0">
            <a:spAutoFit/>
          </a:bodyPr>
          <a:lstStyle/>
          <a:p>
            <a:pPr algn="l" marL="0" indent="0" lvl="0">
              <a:lnSpc>
                <a:spcPts val="2940"/>
              </a:lnSpc>
              <a:spcBef>
                <a:spcPct val="0"/>
              </a:spcBef>
            </a:pPr>
            <a:r>
              <a:rPr lang="en-US" sz="2100" spc="19">
                <a:solidFill>
                  <a:srgbClr val="000000"/>
                </a:solidFill>
                <a:latin typeface="Glacial Indifference"/>
              </a:rPr>
              <a:t>We learnt about the proper and formal way of presenting a Project and how the breakdown of tasks is to be carried out.</a:t>
            </a:r>
          </a:p>
        </p:txBody>
      </p:sp>
      <p:sp>
        <p:nvSpPr>
          <p:cNvPr name="TextBox 12" id="12"/>
          <p:cNvSpPr txBox="true"/>
          <p:nvPr/>
        </p:nvSpPr>
        <p:spPr>
          <a:xfrm rot="0">
            <a:off x="5257296" y="4292355"/>
            <a:ext cx="3364925" cy="459740"/>
          </a:xfrm>
          <a:prstGeom prst="rect">
            <a:avLst/>
          </a:prstGeom>
        </p:spPr>
        <p:txBody>
          <a:bodyPr anchor="t" rtlCol="false" tIns="0" lIns="0" bIns="0" rIns="0">
            <a:spAutoFit/>
          </a:bodyPr>
          <a:lstStyle/>
          <a:p>
            <a:pPr algn="l" marL="0" indent="0" lvl="0">
              <a:lnSpc>
                <a:spcPts val="3639"/>
              </a:lnSpc>
              <a:spcBef>
                <a:spcPct val="0"/>
              </a:spcBef>
            </a:pPr>
            <a:r>
              <a:rPr lang="en-US" sz="2799">
                <a:solidFill>
                  <a:srgbClr val="0053A6"/>
                </a:solidFill>
                <a:latin typeface="Glacial Indifference Bold"/>
              </a:rPr>
              <a:t>Neural Networks</a:t>
            </a:r>
          </a:p>
        </p:txBody>
      </p:sp>
      <p:sp>
        <p:nvSpPr>
          <p:cNvPr name="TextBox 13" id="13"/>
          <p:cNvSpPr txBox="true"/>
          <p:nvPr/>
        </p:nvSpPr>
        <p:spPr>
          <a:xfrm rot="0">
            <a:off x="5257296" y="5513715"/>
            <a:ext cx="3364925" cy="2223135"/>
          </a:xfrm>
          <a:prstGeom prst="rect">
            <a:avLst/>
          </a:prstGeom>
        </p:spPr>
        <p:txBody>
          <a:bodyPr anchor="t" rtlCol="false" tIns="0" lIns="0" bIns="0" rIns="0">
            <a:spAutoFit/>
          </a:bodyPr>
          <a:lstStyle/>
          <a:p>
            <a:pPr algn="l" marL="0" indent="0" lvl="0">
              <a:lnSpc>
                <a:spcPts val="2940"/>
              </a:lnSpc>
              <a:spcBef>
                <a:spcPct val="0"/>
              </a:spcBef>
            </a:pPr>
            <a:r>
              <a:rPr lang="en-US" sz="2100" spc="19">
                <a:solidFill>
                  <a:srgbClr val="000000"/>
                </a:solidFill>
                <a:latin typeface="Glacial Indifference"/>
              </a:rPr>
              <a:t>Learning about diverse, pre-existing Speech and Text synthesis models , comparing them and integrating them with our project.</a:t>
            </a:r>
          </a:p>
        </p:txBody>
      </p:sp>
      <p:sp>
        <p:nvSpPr>
          <p:cNvPr name="TextBox 14" id="14"/>
          <p:cNvSpPr txBox="true"/>
          <p:nvPr/>
        </p:nvSpPr>
        <p:spPr>
          <a:xfrm rot="0">
            <a:off x="13834413" y="4292355"/>
            <a:ext cx="3364925" cy="916940"/>
          </a:xfrm>
          <a:prstGeom prst="rect">
            <a:avLst/>
          </a:prstGeom>
        </p:spPr>
        <p:txBody>
          <a:bodyPr anchor="t" rtlCol="false" tIns="0" lIns="0" bIns="0" rIns="0">
            <a:spAutoFit/>
          </a:bodyPr>
          <a:lstStyle/>
          <a:p>
            <a:pPr algn="l" marL="0" indent="0" lvl="0">
              <a:lnSpc>
                <a:spcPts val="3639"/>
              </a:lnSpc>
              <a:spcBef>
                <a:spcPct val="0"/>
              </a:spcBef>
            </a:pPr>
            <a:r>
              <a:rPr lang="en-US" sz="2799">
                <a:solidFill>
                  <a:srgbClr val="0053A6"/>
                </a:solidFill>
                <a:latin typeface="Glacial Indifference Bold"/>
              </a:rPr>
              <a:t>Identifying Problem Statement</a:t>
            </a:r>
          </a:p>
        </p:txBody>
      </p:sp>
      <p:sp>
        <p:nvSpPr>
          <p:cNvPr name="TextBox 15" id="15"/>
          <p:cNvSpPr txBox="true"/>
          <p:nvPr/>
        </p:nvSpPr>
        <p:spPr>
          <a:xfrm rot="0">
            <a:off x="13834413" y="5513715"/>
            <a:ext cx="3364925" cy="2966085"/>
          </a:xfrm>
          <a:prstGeom prst="rect">
            <a:avLst/>
          </a:prstGeom>
        </p:spPr>
        <p:txBody>
          <a:bodyPr anchor="t" rtlCol="false" tIns="0" lIns="0" bIns="0" rIns="0">
            <a:spAutoFit/>
          </a:bodyPr>
          <a:lstStyle/>
          <a:p>
            <a:pPr>
              <a:lnSpc>
                <a:spcPts val="2940"/>
              </a:lnSpc>
            </a:pPr>
            <a:r>
              <a:rPr lang="en-US" sz="2100" spc="18">
                <a:solidFill>
                  <a:srgbClr val="000000"/>
                </a:solidFill>
                <a:latin typeface="Glacial Indifference"/>
              </a:rPr>
              <a:t>Identify and overcome common grammatical challenges faced by English learners with Indian accents.</a:t>
            </a:r>
          </a:p>
          <a:p>
            <a:pPr algn="l" marL="0" indent="0" lvl="0">
              <a:lnSpc>
                <a:spcPts val="2940"/>
              </a:lnSpc>
              <a:spcBef>
                <a:spcPct val="0"/>
              </a:spcBef>
            </a:pPr>
            <a:r>
              <a:rPr lang="en-US" sz="2100" spc="19">
                <a:solidFill>
                  <a:srgbClr val="000000"/>
                </a:solidFill>
                <a:latin typeface="Glacial Indifference"/>
              </a:rPr>
              <a:t>Engage in interactive lessons that focus on improving grammar skills in real-world scenarios.</a:t>
            </a:r>
          </a:p>
        </p:txBody>
      </p:sp>
      <p:sp>
        <p:nvSpPr>
          <p:cNvPr name="Freeform 16" id="16"/>
          <p:cNvSpPr/>
          <p:nvPr/>
        </p:nvSpPr>
        <p:spPr>
          <a:xfrm flipH="false" flipV="false" rot="0">
            <a:off x="968738" y="9095505"/>
            <a:ext cx="1987200" cy="671730"/>
          </a:xfrm>
          <a:custGeom>
            <a:avLst/>
            <a:gdLst/>
            <a:ahLst/>
            <a:cxnLst/>
            <a:rect r="r" b="b" t="t" l="l"/>
            <a:pathLst>
              <a:path h="671730" w="1987200">
                <a:moveTo>
                  <a:pt x="0" y="0"/>
                </a:moveTo>
                <a:lnTo>
                  <a:pt x="1987199" y="0"/>
                </a:lnTo>
                <a:lnTo>
                  <a:pt x="1987199" y="671730"/>
                </a:lnTo>
                <a:lnTo>
                  <a:pt x="0" y="671730"/>
                </a:lnTo>
                <a:lnTo>
                  <a:pt x="0" y="0"/>
                </a:lnTo>
                <a:close/>
              </a:path>
            </a:pathLst>
          </a:custGeom>
          <a:blipFill>
            <a:blip r:embed="rId2"/>
            <a:stretch>
              <a:fillRect l="0" t="-471" r="0" b="-471"/>
            </a:stretch>
          </a:blipFill>
        </p:spPr>
      </p:sp>
      <p:sp>
        <p:nvSpPr>
          <p:cNvPr name="AutoShape 17" id="17"/>
          <p:cNvSpPr/>
          <p:nvPr/>
        </p:nvSpPr>
        <p:spPr>
          <a:xfrm flipV="true">
            <a:off x="1130662" y="3463680"/>
            <a:ext cx="12865675" cy="9525"/>
          </a:xfrm>
          <a:prstGeom prst="line">
            <a:avLst/>
          </a:prstGeom>
          <a:ln cap="flat" w="38100">
            <a:solidFill>
              <a:srgbClr val="0053A6"/>
            </a:solidFill>
            <a:prstDash val="sysDot"/>
            <a:headEnd type="none" len="sm" w="sm"/>
            <a:tailEnd type="arrow" len="sm" w="med"/>
          </a:ln>
        </p:spPr>
      </p:sp>
      <p:sp>
        <p:nvSpPr>
          <p:cNvPr name="Freeform 18" id="18"/>
          <p:cNvSpPr/>
          <p:nvPr/>
        </p:nvSpPr>
        <p:spPr>
          <a:xfrm flipH="false" flipV="false" rot="0">
            <a:off x="1079574" y="2424538"/>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3"/>
            <a:stretch>
              <a:fillRect l="0" t="-7810" r="0" b="-7810"/>
            </a:stretch>
          </a:blipFill>
        </p:spPr>
      </p:sp>
      <p:sp>
        <p:nvSpPr>
          <p:cNvPr name="TextBox 19" id="19"/>
          <p:cNvSpPr txBox="true"/>
          <p:nvPr/>
        </p:nvSpPr>
        <p:spPr>
          <a:xfrm rot="0">
            <a:off x="1060177" y="1282531"/>
            <a:ext cx="7456329" cy="853440"/>
          </a:xfrm>
          <a:prstGeom prst="rect">
            <a:avLst/>
          </a:prstGeom>
        </p:spPr>
        <p:txBody>
          <a:bodyPr anchor="t" rtlCol="false" tIns="0" lIns="0" bIns="0" rIns="0">
            <a:spAutoFit/>
          </a:bodyPr>
          <a:lstStyle/>
          <a:p>
            <a:pPr algn="l">
              <a:lnSpc>
                <a:spcPts val="6480"/>
              </a:lnSpc>
            </a:pPr>
            <a:r>
              <a:rPr lang="en-US" sz="6000">
                <a:solidFill>
                  <a:srgbClr val="0053A6"/>
                </a:solidFill>
                <a:latin typeface="Glacial Indifference Bold"/>
              </a:rPr>
              <a:t>Our Learnings</a:t>
            </a:r>
          </a:p>
        </p:txBody>
      </p:sp>
      <p:sp>
        <p:nvSpPr>
          <p:cNvPr name="TextBox 20" id="20"/>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
        <p:nvSpPr>
          <p:cNvPr name="TextBox 21" id="21"/>
          <p:cNvSpPr txBox="true"/>
          <p:nvPr/>
        </p:nvSpPr>
        <p:spPr>
          <a:xfrm rot="0">
            <a:off x="9144000" y="4292355"/>
            <a:ext cx="3364925" cy="459740"/>
          </a:xfrm>
          <a:prstGeom prst="rect">
            <a:avLst/>
          </a:prstGeom>
        </p:spPr>
        <p:txBody>
          <a:bodyPr anchor="t" rtlCol="false" tIns="0" lIns="0" bIns="0" rIns="0">
            <a:spAutoFit/>
          </a:bodyPr>
          <a:lstStyle/>
          <a:p>
            <a:pPr algn="l" marL="0" indent="0" lvl="0">
              <a:lnSpc>
                <a:spcPts val="3639"/>
              </a:lnSpc>
              <a:spcBef>
                <a:spcPct val="0"/>
              </a:spcBef>
            </a:pPr>
            <a:r>
              <a:rPr lang="en-US" sz="2799">
                <a:solidFill>
                  <a:srgbClr val="0053A6"/>
                </a:solidFill>
                <a:latin typeface="Glacial Indifference Bold"/>
              </a:rPr>
              <a:t>Problem Research</a:t>
            </a:r>
          </a:p>
        </p:txBody>
      </p:sp>
      <p:sp>
        <p:nvSpPr>
          <p:cNvPr name="TextBox 22" id="22"/>
          <p:cNvSpPr txBox="true"/>
          <p:nvPr/>
        </p:nvSpPr>
        <p:spPr>
          <a:xfrm rot="0">
            <a:off x="9155935" y="5447420"/>
            <a:ext cx="3693570" cy="2209800"/>
          </a:xfrm>
          <a:prstGeom prst="rect">
            <a:avLst/>
          </a:prstGeom>
        </p:spPr>
        <p:txBody>
          <a:bodyPr anchor="t" rtlCol="false" tIns="0" lIns="0" bIns="0" rIns="0">
            <a:spAutoFit/>
          </a:bodyPr>
          <a:lstStyle/>
          <a:p>
            <a:pPr>
              <a:lnSpc>
                <a:spcPts val="2520"/>
              </a:lnSpc>
            </a:pPr>
            <a:r>
              <a:rPr lang="en-US" sz="2100" spc="18">
                <a:solidFill>
                  <a:srgbClr val="000000"/>
                </a:solidFill>
                <a:latin typeface="Glacial Indifference"/>
              </a:rPr>
              <a:t>Dive into modules designed</a:t>
            </a:r>
          </a:p>
          <a:p>
            <a:pPr>
              <a:lnSpc>
                <a:spcPts val="2520"/>
              </a:lnSpc>
            </a:pPr>
            <a:r>
              <a:rPr lang="en-US" sz="2100" spc="18">
                <a:solidFill>
                  <a:srgbClr val="000000"/>
                </a:solidFill>
                <a:latin typeface="Glacial Indifference"/>
              </a:rPr>
              <a:t>to address specific pronunciation challenges associated with Indian accents.</a:t>
            </a:r>
          </a:p>
          <a:p>
            <a:pPr>
              <a:lnSpc>
                <a:spcPts val="2520"/>
              </a:lnSpc>
              <a:spcBef>
                <a:spcPct val="0"/>
              </a:spcBef>
            </a:pPr>
            <a:r>
              <a:rPr lang="en-US" sz="2100" spc="19">
                <a:solidFill>
                  <a:srgbClr val="000000"/>
                </a:solidFill>
                <a:latin typeface="Glacial Indifference"/>
              </a:rPr>
              <a:t>Practice words and phrases commonly mispronounced, and receive personalized feedback.</a:t>
            </a:r>
          </a:p>
        </p:txBody>
      </p:sp>
      <p:sp>
        <p:nvSpPr>
          <p:cNvPr name="Freeform 23" id="23"/>
          <p:cNvSpPr/>
          <p:nvPr/>
        </p:nvSpPr>
        <p:spPr>
          <a:xfrm flipH="false" flipV="false" rot="0">
            <a:off x="12706482" y="-114530"/>
            <a:ext cx="5620786" cy="3587736"/>
          </a:xfrm>
          <a:custGeom>
            <a:avLst/>
            <a:gdLst/>
            <a:ahLst/>
            <a:cxnLst/>
            <a:rect r="r" b="b" t="t" l="l"/>
            <a:pathLst>
              <a:path h="3587736" w="5620786">
                <a:moveTo>
                  <a:pt x="0" y="0"/>
                </a:moveTo>
                <a:lnTo>
                  <a:pt x="5620786" y="0"/>
                </a:lnTo>
                <a:lnTo>
                  <a:pt x="5620786" y="3587735"/>
                </a:lnTo>
                <a:lnTo>
                  <a:pt x="0" y="3587735"/>
                </a:lnTo>
                <a:lnTo>
                  <a:pt x="0" y="0"/>
                </a:lnTo>
                <a:close/>
              </a:path>
            </a:pathLst>
          </a:custGeom>
          <a:blipFill>
            <a:blip r:embed="rId4"/>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001000" y="0"/>
            <a:ext cx="10287000" cy="10287000"/>
          </a:xfrm>
          <a:custGeom>
            <a:avLst/>
            <a:gdLst/>
            <a:ahLst/>
            <a:cxnLst/>
            <a:rect r="r" b="b" t="t" l="l"/>
            <a:pathLst>
              <a:path h="10287000" w="10287000">
                <a:moveTo>
                  <a:pt x="0" y="0"/>
                </a:moveTo>
                <a:lnTo>
                  <a:pt x="10287000" y="0"/>
                </a:lnTo>
                <a:lnTo>
                  <a:pt x="10287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968737" y="9095505"/>
            <a:ext cx="1987200" cy="671730"/>
          </a:xfrm>
          <a:custGeom>
            <a:avLst/>
            <a:gdLst/>
            <a:ahLst/>
            <a:cxnLst/>
            <a:rect r="r" b="b" t="t" l="l"/>
            <a:pathLst>
              <a:path h="671730" w="1987200">
                <a:moveTo>
                  <a:pt x="0" y="0"/>
                </a:moveTo>
                <a:lnTo>
                  <a:pt x="1987200" y="0"/>
                </a:lnTo>
                <a:lnTo>
                  <a:pt x="1987200" y="671730"/>
                </a:lnTo>
                <a:lnTo>
                  <a:pt x="0" y="671730"/>
                </a:lnTo>
                <a:lnTo>
                  <a:pt x="0" y="0"/>
                </a:lnTo>
                <a:close/>
              </a:path>
            </a:pathLst>
          </a:custGeom>
          <a:blipFill>
            <a:blip r:embed="rId3"/>
            <a:stretch>
              <a:fillRect l="0" t="-471" r="0" b="-471"/>
            </a:stretch>
          </a:blipFill>
        </p:spPr>
      </p:sp>
      <p:sp>
        <p:nvSpPr>
          <p:cNvPr name="Freeform 4" id="4"/>
          <p:cNvSpPr/>
          <p:nvPr/>
        </p:nvSpPr>
        <p:spPr>
          <a:xfrm flipH="false" flipV="false" rot="0">
            <a:off x="751258" y="1483995"/>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4"/>
            <a:stretch>
              <a:fillRect l="0" t="-7810" r="0" b="-7810"/>
            </a:stretch>
          </a:blipFill>
        </p:spPr>
      </p:sp>
      <p:sp>
        <p:nvSpPr>
          <p:cNvPr name="Freeform 5" id="5"/>
          <p:cNvSpPr/>
          <p:nvPr/>
        </p:nvSpPr>
        <p:spPr>
          <a:xfrm flipH="false" flipV="false" rot="0">
            <a:off x="9735209" y="2730508"/>
            <a:ext cx="6818582" cy="4825984"/>
          </a:xfrm>
          <a:custGeom>
            <a:avLst/>
            <a:gdLst/>
            <a:ahLst/>
            <a:cxnLst/>
            <a:rect r="r" b="b" t="t" l="l"/>
            <a:pathLst>
              <a:path h="4825984" w="6818582">
                <a:moveTo>
                  <a:pt x="0" y="0"/>
                </a:moveTo>
                <a:lnTo>
                  <a:pt x="6818582" y="0"/>
                </a:lnTo>
                <a:lnTo>
                  <a:pt x="6818582" y="4825984"/>
                </a:lnTo>
                <a:lnTo>
                  <a:pt x="0" y="4825984"/>
                </a:lnTo>
                <a:lnTo>
                  <a:pt x="0" y="0"/>
                </a:lnTo>
                <a:close/>
              </a:path>
            </a:pathLst>
          </a:custGeom>
          <a:blipFill>
            <a:blip r:embed="rId5"/>
            <a:stretch>
              <a:fillRect l="-19086" t="-30581" r="-18028" b="-19461"/>
            </a:stretch>
          </a:blipFill>
        </p:spPr>
      </p:sp>
      <p:sp>
        <p:nvSpPr>
          <p:cNvPr name="TextBox 6" id="6"/>
          <p:cNvSpPr txBox="true"/>
          <p:nvPr/>
        </p:nvSpPr>
        <p:spPr>
          <a:xfrm rot="0">
            <a:off x="751258" y="516255"/>
            <a:ext cx="7659873" cy="853440"/>
          </a:xfrm>
          <a:prstGeom prst="rect">
            <a:avLst/>
          </a:prstGeom>
        </p:spPr>
        <p:txBody>
          <a:bodyPr anchor="t" rtlCol="false" tIns="0" lIns="0" bIns="0" rIns="0">
            <a:spAutoFit/>
          </a:bodyPr>
          <a:lstStyle/>
          <a:p>
            <a:pPr algn="l">
              <a:lnSpc>
                <a:spcPts val="6480"/>
              </a:lnSpc>
            </a:pPr>
            <a:r>
              <a:rPr lang="en-US" sz="6000">
                <a:solidFill>
                  <a:srgbClr val="0053A6"/>
                </a:solidFill>
                <a:latin typeface="Glacial Indifference Bold"/>
              </a:rPr>
              <a:t>Project Outline</a:t>
            </a:r>
          </a:p>
        </p:txBody>
      </p:sp>
      <p:sp>
        <p:nvSpPr>
          <p:cNvPr name="TextBox 7" id="7"/>
          <p:cNvSpPr txBox="true"/>
          <p:nvPr/>
        </p:nvSpPr>
        <p:spPr>
          <a:xfrm rot="0">
            <a:off x="751258" y="2139836"/>
            <a:ext cx="7986509" cy="6955669"/>
          </a:xfrm>
          <a:prstGeom prst="rect">
            <a:avLst/>
          </a:prstGeom>
        </p:spPr>
        <p:txBody>
          <a:bodyPr anchor="t" rtlCol="false" tIns="0" lIns="0" bIns="0" rIns="0">
            <a:spAutoFit/>
          </a:bodyPr>
          <a:lstStyle/>
          <a:p>
            <a:pPr algn="l">
              <a:lnSpc>
                <a:spcPts val="4530"/>
              </a:lnSpc>
            </a:pPr>
            <a:r>
              <a:rPr lang="en-US" sz="2712">
                <a:solidFill>
                  <a:srgbClr val="0053A6"/>
                </a:solidFill>
                <a:latin typeface="Glacial Indifference Bold"/>
              </a:rPr>
              <a:t>Problem Statement</a:t>
            </a:r>
          </a:p>
          <a:p>
            <a:pPr algn="l" marL="418535" indent="-209268" lvl="1">
              <a:lnSpc>
                <a:spcPts val="3862"/>
              </a:lnSpc>
              <a:buFont typeface="Arial"/>
              <a:buChar char="•"/>
            </a:pPr>
            <a:r>
              <a:rPr lang="en-US" sz="2312">
                <a:solidFill>
                  <a:srgbClr val="262626"/>
                </a:solidFill>
                <a:latin typeface="Glacial Indifference"/>
              </a:rPr>
              <a:t>The problem statement revolves around creating an English Improvement Coach tailored for Indian accented tones. The goal is to leverage speech to text and text to speech models, along with a chat interface, to facilitate English language coaching specifically designed for individuals with diverse and native accents.</a:t>
            </a:r>
          </a:p>
          <a:p>
            <a:pPr algn="l" marL="418535" indent="-209268" lvl="1">
              <a:lnSpc>
                <a:spcPts val="3862"/>
              </a:lnSpc>
            </a:pPr>
          </a:p>
          <a:p>
            <a:pPr algn="l">
              <a:lnSpc>
                <a:spcPts val="4525"/>
              </a:lnSpc>
            </a:pPr>
            <a:r>
              <a:rPr lang="en-US" sz="2709">
                <a:solidFill>
                  <a:srgbClr val="0053A6"/>
                </a:solidFill>
                <a:latin typeface="Glacial Indifference Bold"/>
              </a:rPr>
              <a:t>Aim</a:t>
            </a:r>
          </a:p>
          <a:p>
            <a:pPr algn="l" marL="418535" indent="-209268" lvl="1">
              <a:lnSpc>
                <a:spcPts val="3862"/>
              </a:lnSpc>
              <a:buFont typeface="Arial"/>
              <a:buChar char="•"/>
            </a:pPr>
            <a:r>
              <a:rPr lang="en-US" sz="2312">
                <a:solidFill>
                  <a:srgbClr val="262626"/>
                </a:solidFill>
                <a:latin typeface="Glacial Indifference"/>
              </a:rPr>
              <a:t>The aim is to develop an English Improvement Coach tailored for Indian accented tones by effectively utilizing speech to text and text to speech models along with a chat based interface.</a:t>
            </a:r>
          </a:p>
          <a:p>
            <a:pPr algn="l" marL="418535" indent="-209268" lvl="1">
              <a:lnSpc>
                <a:spcPts val="3862"/>
              </a:lnSpc>
            </a:pPr>
          </a:p>
        </p:txBody>
      </p:sp>
      <p:sp>
        <p:nvSpPr>
          <p:cNvPr name="TextBox 8" id="8"/>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68737" y="9095505"/>
            <a:ext cx="1987200" cy="671730"/>
          </a:xfrm>
          <a:custGeom>
            <a:avLst/>
            <a:gdLst/>
            <a:ahLst/>
            <a:cxnLst/>
            <a:rect r="r" b="b" t="t" l="l"/>
            <a:pathLst>
              <a:path h="671730" w="1987200">
                <a:moveTo>
                  <a:pt x="0" y="0"/>
                </a:moveTo>
                <a:lnTo>
                  <a:pt x="1987200" y="0"/>
                </a:lnTo>
                <a:lnTo>
                  <a:pt x="1987200" y="671730"/>
                </a:lnTo>
                <a:lnTo>
                  <a:pt x="0" y="671730"/>
                </a:lnTo>
                <a:lnTo>
                  <a:pt x="0" y="0"/>
                </a:lnTo>
                <a:close/>
              </a:path>
            </a:pathLst>
          </a:custGeom>
          <a:blipFill>
            <a:blip r:embed="rId2"/>
            <a:stretch>
              <a:fillRect l="0" t="-471" r="0" b="-471"/>
            </a:stretch>
          </a:blipFill>
        </p:spPr>
      </p:sp>
      <p:sp>
        <p:nvSpPr>
          <p:cNvPr name="Freeform 3" id="3"/>
          <p:cNvSpPr/>
          <p:nvPr/>
        </p:nvSpPr>
        <p:spPr>
          <a:xfrm flipH="false" flipV="false" rot="0">
            <a:off x="1079574" y="2424538"/>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3"/>
            <a:stretch>
              <a:fillRect l="0" t="-7810" r="0" b="-7810"/>
            </a:stretch>
          </a:blipFill>
        </p:spPr>
      </p:sp>
      <p:grpSp>
        <p:nvGrpSpPr>
          <p:cNvPr name="Group 4" id="4"/>
          <p:cNvGrpSpPr/>
          <p:nvPr/>
        </p:nvGrpSpPr>
        <p:grpSpPr>
          <a:xfrm rot="0">
            <a:off x="824269" y="3144330"/>
            <a:ext cx="3585009" cy="5304766"/>
            <a:chOff x="0" y="0"/>
            <a:chExt cx="4780013" cy="7073021"/>
          </a:xfrm>
        </p:grpSpPr>
        <p:grpSp>
          <p:nvGrpSpPr>
            <p:cNvPr name="Group 5" id="5"/>
            <p:cNvGrpSpPr/>
            <p:nvPr/>
          </p:nvGrpSpPr>
          <p:grpSpPr>
            <a:xfrm rot="0">
              <a:off x="0" y="0"/>
              <a:ext cx="4780013" cy="7073021"/>
              <a:chOff x="0" y="0"/>
              <a:chExt cx="944200" cy="1397140"/>
            </a:xfrm>
          </p:grpSpPr>
          <p:sp>
            <p:nvSpPr>
              <p:cNvPr name="Freeform 6" id="6"/>
              <p:cNvSpPr/>
              <p:nvPr/>
            </p:nvSpPr>
            <p:spPr>
              <a:xfrm flipH="false" flipV="false" rot="0">
                <a:off x="0" y="0"/>
                <a:ext cx="944200" cy="1397140"/>
              </a:xfrm>
              <a:custGeom>
                <a:avLst/>
                <a:gdLst/>
                <a:ahLst/>
                <a:cxnLst/>
                <a:rect r="r" b="b" t="t" l="l"/>
                <a:pathLst>
                  <a:path h="1397140" w="944200">
                    <a:moveTo>
                      <a:pt x="110136" y="0"/>
                    </a:moveTo>
                    <a:lnTo>
                      <a:pt x="834064" y="0"/>
                    </a:lnTo>
                    <a:cubicBezTo>
                      <a:pt x="863274" y="0"/>
                      <a:pt x="891288" y="11604"/>
                      <a:pt x="911942" y="32258"/>
                    </a:cubicBezTo>
                    <a:cubicBezTo>
                      <a:pt x="932596" y="52913"/>
                      <a:pt x="944200" y="80926"/>
                      <a:pt x="944200" y="110136"/>
                    </a:cubicBezTo>
                    <a:lnTo>
                      <a:pt x="944200" y="1287004"/>
                    </a:lnTo>
                    <a:cubicBezTo>
                      <a:pt x="944200" y="1347830"/>
                      <a:pt x="894891" y="1397140"/>
                      <a:pt x="834064" y="1397140"/>
                    </a:cubicBezTo>
                    <a:lnTo>
                      <a:pt x="110136" y="1397140"/>
                    </a:lnTo>
                    <a:cubicBezTo>
                      <a:pt x="49309" y="1397140"/>
                      <a:pt x="0" y="1347830"/>
                      <a:pt x="0" y="1287004"/>
                    </a:cubicBezTo>
                    <a:lnTo>
                      <a:pt x="0" y="110136"/>
                    </a:lnTo>
                    <a:cubicBezTo>
                      <a:pt x="0" y="49309"/>
                      <a:pt x="49309" y="0"/>
                      <a:pt x="110136" y="0"/>
                    </a:cubicBezTo>
                    <a:close/>
                  </a:path>
                </a:pathLst>
              </a:custGeom>
              <a:solidFill>
                <a:srgbClr val="FFDA70"/>
              </a:solidFill>
            </p:spPr>
          </p:sp>
          <p:sp>
            <p:nvSpPr>
              <p:cNvPr name="TextBox 7" id="7"/>
              <p:cNvSpPr txBox="true"/>
              <p:nvPr/>
            </p:nvSpPr>
            <p:spPr>
              <a:xfrm>
                <a:off x="0" y="0"/>
                <a:ext cx="944200" cy="1397140"/>
              </a:xfrm>
              <a:prstGeom prst="rect">
                <a:avLst/>
              </a:prstGeom>
            </p:spPr>
            <p:txBody>
              <a:bodyPr anchor="ctr" rtlCol="false" tIns="50800" lIns="50800" bIns="50800" rIns="50800"/>
              <a:lstStyle/>
              <a:p>
                <a:pPr algn="ctr">
                  <a:lnSpc>
                    <a:spcPts val="2160"/>
                  </a:lnSpc>
                </a:pPr>
              </a:p>
            </p:txBody>
          </p:sp>
        </p:grpSp>
        <p:sp>
          <p:nvSpPr>
            <p:cNvPr name="TextBox 8" id="8"/>
            <p:cNvSpPr txBox="true"/>
            <p:nvPr/>
          </p:nvSpPr>
          <p:spPr>
            <a:xfrm rot="0">
              <a:off x="198915" y="706509"/>
              <a:ext cx="4459732" cy="5800725"/>
            </a:xfrm>
            <a:prstGeom prst="rect">
              <a:avLst/>
            </a:prstGeom>
          </p:spPr>
          <p:txBody>
            <a:bodyPr anchor="t" rtlCol="false" tIns="0" lIns="0" bIns="0" rIns="0">
              <a:spAutoFit/>
            </a:bodyPr>
            <a:lstStyle/>
            <a:p>
              <a:pPr algn="ctr">
                <a:lnSpc>
                  <a:spcPts val="2879"/>
                </a:lnSpc>
              </a:pPr>
              <a:r>
                <a:rPr lang="en-US" sz="2400" spc="21">
                  <a:solidFill>
                    <a:srgbClr val="0053A6"/>
                  </a:solidFill>
                  <a:latin typeface="Glacial Indifference Bold"/>
                </a:rPr>
                <a:t>Diverse Accent Variations:</a:t>
              </a:r>
            </a:p>
            <a:p>
              <a:pPr algn="ctr">
                <a:lnSpc>
                  <a:spcPts val="2879"/>
                </a:lnSpc>
              </a:pPr>
              <a:r>
                <a:rPr lang="en-US" sz="2400" spc="21">
                  <a:solidFill>
                    <a:srgbClr val="0053A6"/>
                  </a:solidFill>
                  <a:latin typeface="Glacial Indifference"/>
                </a:rPr>
                <a:t> </a:t>
              </a:r>
            </a:p>
            <a:p>
              <a:pPr algn="ctr">
                <a:lnSpc>
                  <a:spcPts val="2879"/>
                </a:lnSpc>
              </a:pPr>
              <a:r>
                <a:rPr lang="en-US" sz="2400" spc="22">
                  <a:solidFill>
                    <a:srgbClr val="0053A6"/>
                  </a:solidFill>
                  <a:latin typeface="Glacial Indifference"/>
                </a:rPr>
                <a:t>Indian English encompasses a wide range of accents and dialects, which can pose a challenge when developing speech-to-text and text-to-speech models.</a:t>
              </a:r>
            </a:p>
            <a:p>
              <a:pPr algn="ctr">
                <a:lnSpc>
                  <a:spcPts val="2879"/>
                </a:lnSpc>
              </a:pPr>
            </a:p>
          </p:txBody>
        </p:sp>
      </p:grpSp>
      <p:grpSp>
        <p:nvGrpSpPr>
          <p:cNvPr name="Group 9" id="9"/>
          <p:cNvGrpSpPr/>
          <p:nvPr/>
        </p:nvGrpSpPr>
        <p:grpSpPr>
          <a:xfrm rot="0">
            <a:off x="9424431" y="4230180"/>
            <a:ext cx="3585009" cy="4218916"/>
            <a:chOff x="0" y="0"/>
            <a:chExt cx="4780013" cy="5625221"/>
          </a:xfrm>
        </p:grpSpPr>
        <p:grpSp>
          <p:nvGrpSpPr>
            <p:cNvPr name="Group 10" id="10"/>
            <p:cNvGrpSpPr/>
            <p:nvPr/>
          </p:nvGrpSpPr>
          <p:grpSpPr>
            <a:xfrm rot="0">
              <a:off x="0" y="0"/>
              <a:ext cx="4780013" cy="5625221"/>
              <a:chOff x="0" y="0"/>
              <a:chExt cx="944200" cy="1111155"/>
            </a:xfrm>
          </p:grpSpPr>
          <p:sp>
            <p:nvSpPr>
              <p:cNvPr name="Freeform 11" id="11"/>
              <p:cNvSpPr/>
              <p:nvPr/>
            </p:nvSpPr>
            <p:spPr>
              <a:xfrm flipH="false" flipV="false" rot="0">
                <a:off x="0" y="0"/>
                <a:ext cx="944200" cy="1111155"/>
              </a:xfrm>
              <a:custGeom>
                <a:avLst/>
                <a:gdLst/>
                <a:ahLst/>
                <a:cxnLst/>
                <a:rect r="r" b="b" t="t" l="l"/>
                <a:pathLst>
                  <a:path h="1111155" w="944200">
                    <a:moveTo>
                      <a:pt x="110136" y="0"/>
                    </a:moveTo>
                    <a:lnTo>
                      <a:pt x="834064" y="0"/>
                    </a:lnTo>
                    <a:cubicBezTo>
                      <a:pt x="863274" y="0"/>
                      <a:pt x="891288" y="11604"/>
                      <a:pt x="911942" y="32258"/>
                    </a:cubicBezTo>
                    <a:cubicBezTo>
                      <a:pt x="932596" y="52913"/>
                      <a:pt x="944200" y="80926"/>
                      <a:pt x="944200" y="110136"/>
                    </a:cubicBezTo>
                    <a:lnTo>
                      <a:pt x="944200" y="1001019"/>
                    </a:lnTo>
                    <a:cubicBezTo>
                      <a:pt x="944200" y="1061845"/>
                      <a:pt x="894891" y="1111155"/>
                      <a:pt x="834064" y="1111155"/>
                    </a:cubicBezTo>
                    <a:lnTo>
                      <a:pt x="110136" y="1111155"/>
                    </a:lnTo>
                    <a:cubicBezTo>
                      <a:pt x="49309" y="1111155"/>
                      <a:pt x="0" y="1061845"/>
                      <a:pt x="0" y="1001019"/>
                    </a:cubicBezTo>
                    <a:lnTo>
                      <a:pt x="0" y="110136"/>
                    </a:lnTo>
                    <a:cubicBezTo>
                      <a:pt x="0" y="49309"/>
                      <a:pt x="49309" y="0"/>
                      <a:pt x="110136" y="0"/>
                    </a:cubicBezTo>
                    <a:close/>
                  </a:path>
                </a:pathLst>
              </a:custGeom>
              <a:solidFill>
                <a:srgbClr val="FFDA70"/>
              </a:solidFill>
            </p:spPr>
          </p:sp>
          <p:sp>
            <p:nvSpPr>
              <p:cNvPr name="TextBox 12" id="12"/>
              <p:cNvSpPr txBox="true"/>
              <p:nvPr/>
            </p:nvSpPr>
            <p:spPr>
              <a:xfrm>
                <a:off x="0" y="0"/>
                <a:ext cx="944200" cy="1111155"/>
              </a:xfrm>
              <a:prstGeom prst="rect">
                <a:avLst/>
              </a:prstGeom>
            </p:spPr>
            <p:txBody>
              <a:bodyPr anchor="ctr" rtlCol="false" tIns="50800" lIns="50800" bIns="50800" rIns="50800"/>
              <a:lstStyle/>
              <a:p>
                <a:pPr algn="ctr">
                  <a:lnSpc>
                    <a:spcPts val="2160"/>
                  </a:lnSpc>
                </a:pPr>
              </a:p>
            </p:txBody>
          </p:sp>
        </p:grpSp>
        <p:sp>
          <p:nvSpPr>
            <p:cNvPr name="TextBox 13" id="13"/>
            <p:cNvSpPr txBox="true"/>
            <p:nvPr/>
          </p:nvSpPr>
          <p:spPr>
            <a:xfrm rot="0">
              <a:off x="198915" y="706509"/>
              <a:ext cx="4459732" cy="4352925"/>
            </a:xfrm>
            <a:prstGeom prst="rect">
              <a:avLst/>
            </a:prstGeom>
          </p:spPr>
          <p:txBody>
            <a:bodyPr anchor="t" rtlCol="false" tIns="0" lIns="0" bIns="0" rIns="0">
              <a:spAutoFit/>
            </a:bodyPr>
            <a:lstStyle/>
            <a:p>
              <a:pPr algn="ctr">
                <a:lnSpc>
                  <a:spcPts val="2879"/>
                </a:lnSpc>
              </a:pPr>
              <a:r>
                <a:rPr lang="en-US" sz="2400" spc="21">
                  <a:solidFill>
                    <a:srgbClr val="0053A6"/>
                  </a:solidFill>
                  <a:latin typeface="Glacial Indifference Bold"/>
                </a:rPr>
                <a:t>Data Quality and Availability:</a:t>
              </a:r>
            </a:p>
            <a:p>
              <a:pPr algn="ctr">
                <a:lnSpc>
                  <a:spcPts val="2879"/>
                </a:lnSpc>
              </a:pPr>
              <a:r>
                <a:rPr lang="en-US" sz="2400" spc="21">
                  <a:solidFill>
                    <a:srgbClr val="0053A6"/>
                  </a:solidFill>
                  <a:latin typeface="Glacial Indifference"/>
                </a:rPr>
                <a:t> </a:t>
              </a:r>
            </a:p>
            <a:p>
              <a:pPr algn="ctr">
                <a:lnSpc>
                  <a:spcPts val="2879"/>
                </a:lnSpc>
              </a:pPr>
              <a:r>
                <a:rPr lang="en-US" sz="2400" spc="22">
                  <a:solidFill>
                    <a:srgbClr val="0053A6"/>
                  </a:solidFill>
                  <a:latin typeface="Glacial Indifference"/>
                </a:rPr>
                <a:t>Ensuring the availability of high-quality, diverse Indian accented speech data for training the models can be a significant challenge.</a:t>
              </a:r>
            </a:p>
          </p:txBody>
        </p:sp>
      </p:grpSp>
      <p:grpSp>
        <p:nvGrpSpPr>
          <p:cNvPr name="Group 14" id="14"/>
          <p:cNvGrpSpPr/>
          <p:nvPr/>
        </p:nvGrpSpPr>
        <p:grpSpPr>
          <a:xfrm rot="0">
            <a:off x="5174572" y="3506280"/>
            <a:ext cx="3585009" cy="4942816"/>
            <a:chOff x="0" y="0"/>
            <a:chExt cx="4780013" cy="6590421"/>
          </a:xfrm>
        </p:grpSpPr>
        <p:grpSp>
          <p:nvGrpSpPr>
            <p:cNvPr name="Group 15" id="15"/>
            <p:cNvGrpSpPr/>
            <p:nvPr/>
          </p:nvGrpSpPr>
          <p:grpSpPr>
            <a:xfrm rot="0">
              <a:off x="0" y="0"/>
              <a:ext cx="4780013" cy="6590421"/>
              <a:chOff x="0" y="0"/>
              <a:chExt cx="944200" cy="1301812"/>
            </a:xfrm>
          </p:grpSpPr>
          <p:sp>
            <p:nvSpPr>
              <p:cNvPr name="Freeform 16" id="16"/>
              <p:cNvSpPr/>
              <p:nvPr/>
            </p:nvSpPr>
            <p:spPr>
              <a:xfrm flipH="false" flipV="false" rot="0">
                <a:off x="0" y="0"/>
                <a:ext cx="944200" cy="1301812"/>
              </a:xfrm>
              <a:custGeom>
                <a:avLst/>
                <a:gdLst/>
                <a:ahLst/>
                <a:cxnLst/>
                <a:rect r="r" b="b" t="t" l="l"/>
                <a:pathLst>
                  <a:path h="1301812" w="944200">
                    <a:moveTo>
                      <a:pt x="110136" y="0"/>
                    </a:moveTo>
                    <a:lnTo>
                      <a:pt x="834064" y="0"/>
                    </a:lnTo>
                    <a:cubicBezTo>
                      <a:pt x="863274" y="0"/>
                      <a:pt x="891288" y="11604"/>
                      <a:pt x="911942" y="32258"/>
                    </a:cubicBezTo>
                    <a:cubicBezTo>
                      <a:pt x="932596" y="52913"/>
                      <a:pt x="944200" y="80926"/>
                      <a:pt x="944200" y="110136"/>
                    </a:cubicBezTo>
                    <a:lnTo>
                      <a:pt x="944200" y="1191676"/>
                    </a:lnTo>
                    <a:cubicBezTo>
                      <a:pt x="944200" y="1252502"/>
                      <a:pt x="894891" y="1301812"/>
                      <a:pt x="834064" y="1301812"/>
                    </a:cubicBezTo>
                    <a:lnTo>
                      <a:pt x="110136" y="1301812"/>
                    </a:lnTo>
                    <a:cubicBezTo>
                      <a:pt x="49309" y="1301812"/>
                      <a:pt x="0" y="1252502"/>
                      <a:pt x="0" y="1191676"/>
                    </a:cubicBezTo>
                    <a:lnTo>
                      <a:pt x="0" y="110136"/>
                    </a:lnTo>
                    <a:cubicBezTo>
                      <a:pt x="0" y="49309"/>
                      <a:pt x="49309" y="0"/>
                      <a:pt x="110136" y="0"/>
                    </a:cubicBezTo>
                    <a:close/>
                  </a:path>
                </a:pathLst>
              </a:custGeom>
              <a:solidFill>
                <a:srgbClr val="FFDA70"/>
              </a:solidFill>
            </p:spPr>
          </p:sp>
          <p:sp>
            <p:nvSpPr>
              <p:cNvPr name="TextBox 17" id="17"/>
              <p:cNvSpPr txBox="true"/>
              <p:nvPr/>
            </p:nvSpPr>
            <p:spPr>
              <a:xfrm>
                <a:off x="0" y="0"/>
                <a:ext cx="944200" cy="1301812"/>
              </a:xfrm>
              <a:prstGeom prst="rect">
                <a:avLst/>
              </a:prstGeom>
            </p:spPr>
            <p:txBody>
              <a:bodyPr anchor="ctr" rtlCol="false" tIns="50800" lIns="50800" bIns="50800" rIns="50800"/>
              <a:lstStyle/>
              <a:p>
                <a:pPr algn="ctr">
                  <a:lnSpc>
                    <a:spcPts val="2160"/>
                  </a:lnSpc>
                </a:pPr>
              </a:p>
            </p:txBody>
          </p:sp>
        </p:grpSp>
        <p:sp>
          <p:nvSpPr>
            <p:cNvPr name="TextBox 18" id="18"/>
            <p:cNvSpPr txBox="true"/>
            <p:nvPr/>
          </p:nvSpPr>
          <p:spPr>
            <a:xfrm rot="0">
              <a:off x="198915" y="706509"/>
              <a:ext cx="4459732" cy="5318125"/>
            </a:xfrm>
            <a:prstGeom prst="rect">
              <a:avLst/>
            </a:prstGeom>
          </p:spPr>
          <p:txBody>
            <a:bodyPr anchor="t" rtlCol="false" tIns="0" lIns="0" bIns="0" rIns="0">
              <a:spAutoFit/>
            </a:bodyPr>
            <a:lstStyle/>
            <a:p>
              <a:pPr algn="ctr">
                <a:lnSpc>
                  <a:spcPts val="2879"/>
                </a:lnSpc>
              </a:pPr>
              <a:r>
                <a:rPr lang="en-US" sz="2400" spc="21">
                  <a:solidFill>
                    <a:srgbClr val="0053A6"/>
                  </a:solidFill>
                  <a:latin typeface="Glacial Indifference Bold"/>
                </a:rPr>
                <a:t>Model Training and Adaptation: </a:t>
              </a:r>
            </a:p>
            <a:p>
              <a:pPr algn="ctr">
                <a:lnSpc>
                  <a:spcPts val="2879"/>
                </a:lnSpc>
              </a:pPr>
            </a:p>
            <a:p>
              <a:pPr algn="ctr">
                <a:lnSpc>
                  <a:spcPts val="2879"/>
                </a:lnSpc>
              </a:pPr>
              <a:r>
                <a:rPr lang="en-US" sz="2400" spc="22">
                  <a:solidFill>
                    <a:srgbClr val="0053A6"/>
                  </a:solidFill>
                  <a:latin typeface="Glacial Indifference"/>
                </a:rPr>
                <a:t>Training speech-to-text and text-to-speech models to effectively recognize and generate Indian accented English requires specialized adaptation and fine-tuning</a:t>
              </a:r>
            </a:p>
          </p:txBody>
        </p:sp>
      </p:grpSp>
      <p:grpSp>
        <p:nvGrpSpPr>
          <p:cNvPr name="Group 19" id="19"/>
          <p:cNvGrpSpPr/>
          <p:nvPr/>
        </p:nvGrpSpPr>
        <p:grpSpPr>
          <a:xfrm rot="0">
            <a:off x="13674291" y="4592130"/>
            <a:ext cx="3585009" cy="3856966"/>
            <a:chOff x="0" y="0"/>
            <a:chExt cx="4780013" cy="5142621"/>
          </a:xfrm>
        </p:grpSpPr>
        <p:grpSp>
          <p:nvGrpSpPr>
            <p:cNvPr name="Group 20" id="20"/>
            <p:cNvGrpSpPr/>
            <p:nvPr/>
          </p:nvGrpSpPr>
          <p:grpSpPr>
            <a:xfrm rot="0">
              <a:off x="0" y="0"/>
              <a:ext cx="4780013" cy="5142621"/>
              <a:chOff x="0" y="0"/>
              <a:chExt cx="944200" cy="1015826"/>
            </a:xfrm>
          </p:grpSpPr>
          <p:sp>
            <p:nvSpPr>
              <p:cNvPr name="Freeform 21" id="21"/>
              <p:cNvSpPr/>
              <p:nvPr/>
            </p:nvSpPr>
            <p:spPr>
              <a:xfrm flipH="false" flipV="false" rot="0">
                <a:off x="0" y="0"/>
                <a:ext cx="944200" cy="1015826"/>
              </a:xfrm>
              <a:custGeom>
                <a:avLst/>
                <a:gdLst/>
                <a:ahLst/>
                <a:cxnLst/>
                <a:rect r="r" b="b" t="t" l="l"/>
                <a:pathLst>
                  <a:path h="1015826" w="944200">
                    <a:moveTo>
                      <a:pt x="110136" y="0"/>
                    </a:moveTo>
                    <a:lnTo>
                      <a:pt x="834064" y="0"/>
                    </a:lnTo>
                    <a:cubicBezTo>
                      <a:pt x="863274" y="0"/>
                      <a:pt x="891288" y="11604"/>
                      <a:pt x="911942" y="32258"/>
                    </a:cubicBezTo>
                    <a:cubicBezTo>
                      <a:pt x="932596" y="52913"/>
                      <a:pt x="944200" y="80926"/>
                      <a:pt x="944200" y="110136"/>
                    </a:cubicBezTo>
                    <a:lnTo>
                      <a:pt x="944200" y="905691"/>
                    </a:lnTo>
                    <a:cubicBezTo>
                      <a:pt x="944200" y="966517"/>
                      <a:pt x="894891" y="1015826"/>
                      <a:pt x="834064" y="1015826"/>
                    </a:cubicBezTo>
                    <a:lnTo>
                      <a:pt x="110136" y="1015826"/>
                    </a:lnTo>
                    <a:cubicBezTo>
                      <a:pt x="49309" y="1015826"/>
                      <a:pt x="0" y="966517"/>
                      <a:pt x="0" y="905691"/>
                    </a:cubicBezTo>
                    <a:lnTo>
                      <a:pt x="0" y="110136"/>
                    </a:lnTo>
                    <a:cubicBezTo>
                      <a:pt x="0" y="49309"/>
                      <a:pt x="49309" y="0"/>
                      <a:pt x="110136" y="0"/>
                    </a:cubicBezTo>
                    <a:close/>
                  </a:path>
                </a:pathLst>
              </a:custGeom>
              <a:solidFill>
                <a:srgbClr val="FFDA70"/>
              </a:solidFill>
            </p:spPr>
          </p:sp>
          <p:sp>
            <p:nvSpPr>
              <p:cNvPr name="TextBox 22" id="22"/>
              <p:cNvSpPr txBox="true"/>
              <p:nvPr/>
            </p:nvSpPr>
            <p:spPr>
              <a:xfrm>
                <a:off x="0" y="0"/>
                <a:ext cx="944200" cy="1015826"/>
              </a:xfrm>
              <a:prstGeom prst="rect">
                <a:avLst/>
              </a:prstGeom>
            </p:spPr>
            <p:txBody>
              <a:bodyPr anchor="ctr" rtlCol="false" tIns="50800" lIns="50800" bIns="50800" rIns="50800"/>
              <a:lstStyle/>
              <a:p>
                <a:pPr algn="ctr">
                  <a:lnSpc>
                    <a:spcPts val="2160"/>
                  </a:lnSpc>
                </a:pPr>
              </a:p>
            </p:txBody>
          </p:sp>
        </p:grpSp>
        <p:sp>
          <p:nvSpPr>
            <p:cNvPr name="TextBox 23" id="23"/>
            <p:cNvSpPr txBox="true"/>
            <p:nvPr/>
          </p:nvSpPr>
          <p:spPr>
            <a:xfrm rot="0">
              <a:off x="198915" y="706509"/>
              <a:ext cx="4459732" cy="3870325"/>
            </a:xfrm>
            <a:prstGeom prst="rect">
              <a:avLst/>
            </a:prstGeom>
          </p:spPr>
          <p:txBody>
            <a:bodyPr anchor="t" rtlCol="false" tIns="0" lIns="0" bIns="0" rIns="0">
              <a:spAutoFit/>
            </a:bodyPr>
            <a:lstStyle/>
            <a:p>
              <a:pPr algn="ctr">
                <a:lnSpc>
                  <a:spcPts val="2879"/>
                </a:lnSpc>
              </a:pPr>
              <a:r>
                <a:rPr lang="en-US" sz="2400" spc="21">
                  <a:solidFill>
                    <a:srgbClr val="0053A6"/>
                  </a:solidFill>
                  <a:latin typeface="Glacial Indifference Bold"/>
                </a:rPr>
                <a:t>Overcoming Noise </a:t>
              </a:r>
            </a:p>
            <a:p>
              <a:pPr algn="ctr">
                <a:lnSpc>
                  <a:spcPts val="2879"/>
                </a:lnSpc>
              </a:pPr>
              <a:r>
                <a:rPr lang="en-US" sz="2400" spc="21">
                  <a:solidFill>
                    <a:srgbClr val="0053A6"/>
                  </a:solidFill>
                  <a:latin typeface="Glacial Indifference Bold"/>
                </a:rPr>
                <a:t>and Disturbances: </a:t>
              </a:r>
            </a:p>
            <a:p>
              <a:pPr algn="ctr">
                <a:lnSpc>
                  <a:spcPts val="2879"/>
                </a:lnSpc>
              </a:pPr>
            </a:p>
            <a:p>
              <a:pPr algn="ctr">
                <a:lnSpc>
                  <a:spcPts val="2879"/>
                </a:lnSpc>
              </a:pPr>
              <a:r>
                <a:rPr lang="en-US" sz="2400" spc="22">
                  <a:solidFill>
                    <a:srgbClr val="0053A6"/>
                  </a:solidFill>
                  <a:latin typeface="Glacial Indifference"/>
                </a:rPr>
                <a:t>The GitHub dataset may have variability in quality and background noise, which can impact model training.</a:t>
              </a:r>
            </a:p>
          </p:txBody>
        </p:sp>
      </p:grpSp>
      <p:grpSp>
        <p:nvGrpSpPr>
          <p:cNvPr name="Group 24" id="24"/>
          <p:cNvGrpSpPr/>
          <p:nvPr/>
        </p:nvGrpSpPr>
        <p:grpSpPr>
          <a:xfrm rot="0">
            <a:off x="618877" y="2861488"/>
            <a:ext cx="699721" cy="699721"/>
            <a:chOff x="0" y="0"/>
            <a:chExt cx="6350000" cy="6350000"/>
          </a:xfrm>
        </p:grpSpPr>
        <p:sp>
          <p:nvSpPr>
            <p:cNvPr name="Freeform 25" id="2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53A6"/>
            </a:solidFill>
          </p:spPr>
        </p:sp>
      </p:grpSp>
      <p:grpSp>
        <p:nvGrpSpPr>
          <p:cNvPr name="Group 26" id="26"/>
          <p:cNvGrpSpPr/>
          <p:nvPr/>
        </p:nvGrpSpPr>
        <p:grpSpPr>
          <a:xfrm rot="0">
            <a:off x="4824711" y="3211349"/>
            <a:ext cx="699721" cy="699721"/>
            <a:chOff x="0" y="0"/>
            <a:chExt cx="6350000" cy="6350000"/>
          </a:xfrm>
        </p:grpSpPr>
        <p:sp>
          <p:nvSpPr>
            <p:cNvPr name="Freeform 27" id="2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53A6"/>
            </a:solidFill>
          </p:spPr>
        </p:sp>
      </p:grpSp>
      <p:grpSp>
        <p:nvGrpSpPr>
          <p:cNvPr name="Group 28" id="28"/>
          <p:cNvGrpSpPr/>
          <p:nvPr/>
        </p:nvGrpSpPr>
        <p:grpSpPr>
          <a:xfrm rot="0">
            <a:off x="9144000" y="3911070"/>
            <a:ext cx="699721" cy="699721"/>
            <a:chOff x="0" y="0"/>
            <a:chExt cx="6350000" cy="6350000"/>
          </a:xfrm>
        </p:grpSpPr>
        <p:sp>
          <p:nvSpPr>
            <p:cNvPr name="Freeform 29" id="2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53A6"/>
            </a:solidFill>
          </p:spPr>
        </p:sp>
      </p:grpSp>
      <p:grpSp>
        <p:nvGrpSpPr>
          <p:cNvPr name="Group 30" id="30"/>
          <p:cNvGrpSpPr/>
          <p:nvPr/>
        </p:nvGrpSpPr>
        <p:grpSpPr>
          <a:xfrm rot="0">
            <a:off x="13390441" y="4443779"/>
            <a:ext cx="699721" cy="699721"/>
            <a:chOff x="0" y="0"/>
            <a:chExt cx="6350000" cy="6350000"/>
          </a:xfrm>
        </p:grpSpPr>
        <p:sp>
          <p:nvSpPr>
            <p:cNvPr name="Freeform 31" id="31"/>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53A6"/>
            </a:solidFill>
          </p:spPr>
        </p:sp>
      </p:grpSp>
      <p:sp>
        <p:nvSpPr>
          <p:cNvPr name="Freeform 32" id="32"/>
          <p:cNvSpPr/>
          <p:nvPr/>
        </p:nvSpPr>
        <p:spPr>
          <a:xfrm flipH="false" flipV="false" rot="0">
            <a:off x="14090161" y="-760341"/>
            <a:ext cx="5371132" cy="5371132"/>
          </a:xfrm>
          <a:custGeom>
            <a:avLst/>
            <a:gdLst/>
            <a:ahLst/>
            <a:cxnLst/>
            <a:rect r="r" b="b" t="t" l="l"/>
            <a:pathLst>
              <a:path h="5371132" w="5371132">
                <a:moveTo>
                  <a:pt x="0" y="0"/>
                </a:moveTo>
                <a:lnTo>
                  <a:pt x="5371132" y="0"/>
                </a:lnTo>
                <a:lnTo>
                  <a:pt x="5371132" y="5371132"/>
                </a:lnTo>
                <a:lnTo>
                  <a:pt x="0" y="5371132"/>
                </a:lnTo>
                <a:lnTo>
                  <a:pt x="0" y="0"/>
                </a:lnTo>
                <a:close/>
              </a:path>
            </a:pathLst>
          </a:custGeom>
          <a:blipFill>
            <a:blip r:embed="rId4"/>
            <a:stretch>
              <a:fillRect l="0" t="0" r="0" b="0"/>
            </a:stretch>
          </a:blipFill>
        </p:spPr>
      </p:sp>
      <p:sp>
        <p:nvSpPr>
          <p:cNvPr name="TextBox 33" id="33"/>
          <p:cNvSpPr txBox="true"/>
          <p:nvPr/>
        </p:nvSpPr>
        <p:spPr>
          <a:xfrm rot="0">
            <a:off x="1060177" y="1282531"/>
            <a:ext cx="7456329" cy="853440"/>
          </a:xfrm>
          <a:prstGeom prst="rect">
            <a:avLst/>
          </a:prstGeom>
        </p:spPr>
        <p:txBody>
          <a:bodyPr anchor="t" rtlCol="false" tIns="0" lIns="0" bIns="0" rIns="0">
            <a:spAutoFit/>
          </a:bodyPr>
          <a:lstStyle/>
          <a:p>
            <a:pPr algn="l">
              <a:lnSpc>
                <a:spcPts val="6480"/>
              </a:lnSpc>
            </a:pPr>
            <a:r>
              <a:rPr lang="en-US" sz="6000">
                <a:solidFill>
                  <a:srgbClr val="0053A6"/>
                </a:solidFill>
                <a:latin typeface="Glacial Indifference Bold"/>
              </a:rPr>
              <a:t>Challenges Faced</a:t>
            </a:r>
          </a:p>
        </p:txBody>
      </p:sp>
      <p:sp>
        <p:nvSpPr>
          <p:cNvPr name="TextBox 34" id="34"/>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68737" y="9095505"/>
            <a:ext cx="1987200" cy="671730"/>
          </a:xfrm>
          <a:custGeom>
            <a:avLst/>
            <a:gdLst/>
            <a:ahLst/>
            <a:cxnLst/>
            <a:rect r="r" b="b" t="t" l="l"/>
            <a:pathLst>
              <a:path h="671730" w="1987200">
                <a:moveTo>
                  <a:pt x="0" y="0"/>
                </a:moveTo>
                <a:lnTo>
                  <a:pt x="1987200" y="0"/>
                </a:lnTo>
                <a:lnTo>
                  <a:pt x="1987200" y="671730"/>
                </a:lnTo>
                <a:lnTo>
                  <a:pt x="0" y="671730"/>
                </a:lnTo>
                <a:lnTo>
                  <a:pt x="0" y="0"/>
                </a:lnTo>
                <a:close/>
              </a:path>
            </a:pathLst>
          </a:custGeom>
          <a:blipFill>
            <a:blip r:embed="rId2"/>
            <a:stretch>
              <a:fillRect l="0" t="-471" r="0" b="-471"/>
            </a:stretch>
          </a:blipFill>
        </p:spPr>
      </p:sp>
      <p:sp>
        <p:nvSpPr>
          <p:cNvPr name="Freeform 3" id="3"/>
          <p:cNvSpPr/>
          <p:nvPr/>
        </p:nvSpPr>
        <p:spPr>
          <a:xfrm flipH="false" flipV="false" rot="0">
            <a:off x="1079574" y="2424538"/>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3"/>
            <a:stretch>
              <a:fillRect l="0" t="-7810" r="0" b="-7810"/>
            </a:stretch>
          </a:blipFill>
        </p:spPr>
      </p:sp>
      <p:grpSp>
        <p:nvGrpSpPr>
          <p:cNvPr name="Group 4" id="4"/>
          <p:cNvGrpSpPr/>
          <p:nvPr/>
        </p:nvGrpSpPr>
        <p:grpSpPr>
          <a:xfrm rot="0">
            <a:off x="537818" y="4223077"/>
            <a:ext cx="5520237" cy="4279058"/>
            <a:chOff x="0" y="0"/>
            <a:chExt cx="7360317" cy="5705411"/>
          </a:xfrm>
        </p:grpSpPr>
        <p:grpSp>
          <p:nvGrpSpPr>
            <p:cNvPr name="Group 5" id="5"/>
            <p:cNvGrpSpPr/>
            <p:nvPr/>
          </p:nvGrpSpPr>
          <p:grpSpPr>
            <a:xfrm rot="0">
              <a:off x="466481" y="392985"/>
              <a:ext cx="6893836" cy="5312426"/>
              <a:chOff x="0" y="0"/>
              <a:chExt cx="6893836" cy="5312426"/>
            </a:xfrm>
          </p:grpSpPr>
          <p:sp>
            <p:nvSpPr>
              <p:cNvPr name="Freeform 6" id="6"/>
              <p:cNvSpPr/>
              <p:nvPr/>
            </p:nvSpPr>
            <p:spPr>
              <a:xfrm flipH="false" flipV="false" rot="0">
                <a:off x="12700" y="19800"/>
                <a:ext cx="6868414" cy="5272800"/>
              </a:xfrm>
              <a:custGeom>
                <a:avLst/>
                <a:gdLst/>
                <a:ahLst/>
                <a:cxnLst/>
                <a:rect r="r" b="b" t="t" l="l"/>
                <a:pathLst>
                  <a:path h="5272800" w="6868414">
                    <a:moveTo>
                      <a:pt x="0" y="878734"/>
                    </a:moveTo>
                    <a:cubicBezTo>
                      <a:pt x="0" y="393431"/>
                      <a:pt x="253365" y="0"/>
                      <a:pt x="565785" y="0"/>
                    </a:cubicBezTo>
                    <a:lnTo>
                      <a:pt x="6302629" y="0"/>
                    </a:lnTo>
                    <a:cubicBezTo>
                      <a:pt x="6615176" y="0"/>
                      <a:pt x="6868414" y="393431"/>
                      <a:pt x="6868414" y="878734"/>
                    </a:cubicBezTo>
                    <a:lnTo>
                      <a:pt x="6868414" y="4394067"/>
                    </a:lnTo>
                    <a:cubicBezTo>
                      <a:pt x="6868414" y="4879370"/>
                      <a:pt x="6615049" y="5272801"/>
                      <a:pt x="6302629" y="5272801"/>
                    </a:cubicBezTo>
                    <a:lnTo>
                      <a:pt x="565785" y="5272801"/>
                    </a:lnTo>
                    <a:cubicBezTo>
                      <a:pt x="253365" y="5272801"/>
                      <a:pt x="0" y="4879370"/>
                      <a:pt x="0" y="4394067"/>
                    </a:cubicBezTo>
                    <a:close/>
                  </a:path>
                </a:pathLst>
              </a:custGeom>
              <a:solidFill>
                <a:srgbClr val="FFDA70"/>
              </a:solidFill>
            </p:spPr>
          </p:sp>
          <p:sp>
            <p:nvSpPr>
              <p:cNvPr name="Freeform 7" id="7"/>
              <p:cNvSpPr/>
              <p:nvPr/>
            </p:nvSpPr>
            <p:spPr>
              <a:xfrm flipH="false" flipV="false" rot="0">
                <a:off x="0" y="0"/>
                <a:ext cx="6893814" cy="5312401"/>
              </a:xfrm>
              <a:custGeom>
                <a:avLst/>
                <a:gdLst/>
                <a:ahLst/>
                <a:cxnLst/>
                <a:rect r="r" b="b" t="t" l="l"/>
                <a:pathLst>
                  <a:path h="5312401" w="6893814">
                    <a:moveTo>
                      <a:pt x="0" y="898534"/>
                    </a:moveTo>
                    <a:cubicBezTo>
                      <a:pt x="0" y="402341"/>
                      <a:pt x="259080" y="0"/>
                      <a:pt x="578485" y="0"/>
                    </a:cubicBezTo>
                    <a:lnTo>
                      <a:pt x="6315329" y="0"/>
                    </a:lnTo>
                    <a:lnTo>
                      <a:pt x="6315329" y="19800"/>
                    </a:lnTo>
                    <a:lnTo>
                      <a:pt x="6315329" y="0"/>
                    </a:lnTo>
                    <a:cubicBezTo>
                      <a:pt x="6634734" y="0"/>
                      <a:pt x="6893814" y="402341"/>
                      <a:pt x="6893814" y="898534"/>
                    </a:cubicBezTo>
                    <a:lnTo>
                      <a:pt x="6881114" y="898534"/>
                    </a:lnTo>
                    <a:lnTo>
                      <a:pt x="6893814" y="898534"/>
                    </a:lnTo>
                    <a:lnTo>
                      <a:pt x="6893814" y="4413867"/>
                    </a:lnTo>
                    <a:lnTo>
                      <a:pt x="6881114" y="4413867"/>
                    </a:lnTo>
                    <a:lnTo>
                      <a:pt x="6893814" y="4413867"/>
                    </a:lnTo>
                    <a:cubicBezTo>
                      <a:pt x="6893814" y="4910258"/>
                      <a:pt x="6634734" y="5312401"/>
                      <a:pt x="6315329" y="5312401"/>
                    </a:cubicBezTo>
                    <a:lnTo>
                      <a:pt x="6315329" y="5292601"/>
                    </a:lnTo>
                    <a:lnTo>
                      <a:pt x="6315329" y="5312401"/>
                    </a:lnTo>
                    <a:lnTo>
                      <a:pt x="578485" y="5312401"/>
                    </a:lnTo>
                    <a:lnTo>
                      <a:pt x="578485" y="5292601"/>
                    </a:lnTo>
                    <a:lnTo>
                      <a:pt x="578485" y="5312401"/>
                    </a:lnTo>
                    <a:cubicBezTo>
                      <a:pt x="259080" y="5312401"/>
                      <a:pt x="0" y="4910258"/>
                      <a:pt x="0" y="4413867"/>
                    </a:cubicBezTo>
                    <a:lnTo>
                      <a:pt x="0" y="898534"/>
                    </a:lnTo>
                    <a:lnTo>
                      <a:pt x="12700" y="898534"/>
                    </a:lnTo>
                    <a:lnTo>
                      <a:pt x="0" y="898534"/>
                    </a:lnTo>
                    <a:moveTo>
                      <a:pt x="25400" y="898534"/>
                    </a:moveTo>
                    <a:lnTo>
                      <a:pt x="25400" y="4413867"/>
                    </a:lnTo>
                    <a:lnTo>
                      <a:pt x="12700" y="4413867"/>
                    </a:lnTo>
                    <a:lnTo>
                      <a:pt x="25400" y="4413867"/>
                    </a:lnTo>
                    <a:cubicBezTo>
                      <a:pt x="25400" y="4888280"/>
                      <a:pt x="273050" y="5272800"/>
                      <a:pt x="578485" y="5272800"/>
                    </a:cubicBezTo>
                    <a:lnTo>
                      <a:pt x="6315329" y="5272800"/>
                    </a:lnTo>
                    <a:cubicBezTo>
                      <a:pt x="6620891" y="5272800"/>
                      <a:pt x="6868414" y="4888082"/>
                      <a:pt x="6868414" y="4413867"/>
                    </a:cubicBezTo>
                    <a:lnTo>
                      <a:pt x="6868414" y="898534"/>
                    </a:lnTo>
                    <a:cubicBezTo>
                      <a:pt x="6868414" y="424319"/>
                      <a:pt x="6620891" y="39600"/>
                      <a:pt x="6315329" y="39600"/>
                    </a:cubicBezTo>
                    <a:lnTo>
                      <a:pt x="578485" y="39600"/>
                    </a:lnTo>
                    <a:lnTo>
                      <a:pt x="578485" y="19800"/>
                    </a:lnTo>
                    <a:lnTo>
                      <a:pt x="578485" y="39600"/>
                    </a:lnTo>
                    <a:cubicBezTo>
                      <a:pt x="273050" y="39600"/>
                      <a:pt x="25400" y="424319"/>
                      <a:pt x="25400" y="898534"/>
                    </a:cubicBezTo>
                    <a:close/>
                  </a:path>
                </a:pathLst>
              </a:custGeom>
              <a:solidFill>
                <a:srgbClr val="FFDA70"/>
              </a:solidFill>
            </p:spPr>
          </p:sp>
        </p:grpSp>
        <p:sp>
          <p:nvSpPr>
            <p:cNvPr name="TextBox 8" id="8"/>
            <p:cNvSpPr txBox="true"/>
            <p:nvPr/>
          </p:nvSpPr>
          <p:spPr>
            <a:xfrm rot="0">
              <a:off x="747239" y="738045"/>
              <a:ext cx="6304474" cy="4953000"/>
            </a:xfrm>
            <a:prstGeom prst="rect">
              <a:avLst/>
            </a:prstGeom>
          </p:spPr>
          <p:txBody>
            <a:bodyPr anchor="t" rtlCol="false" tIns="0" lIns="0" bIns="0" rIns="0">
              <a:spAutoFit/>
            </a:bodyPr>
            <a:lstStyle/>
            <a:p>
              <a:pPr algn="ctr">
                <a:lnSpc>
                  <a:spcPts val="2279"/>
                </a:lnSpc>
              </a:pPr>
              <a:r>
                <a:rPr lang="en-US" sz="1899" spc="17">
                  <a:solidFill>
                    <a:srgbClr val="0053A6"/>
                  </a:solidFill>
                  <a:latin typeface="Glacial Indifference Bold"/>
                </a:rPr>
                <a:t>Augmenting Public Speaking with Real-time Feedback and 3D-TTS Synergy</a:t>
              </a:r>
              <a:r>
                <a:rPr lang="en-US" sz="1899" spc="17">
                  <a:solidFill>
                    <a:srgbClr val="0053A6"/>
                  </a:solidFill>
                  <a:latin typeface="Glacial Indifference Bold"/>
                </a:rPr>
                <a:t>:</a:t>
              </a:r>
            </a:p>
            <a:p>
              <a:pPr algn="ctr">
                <a:lnSpc>
                  <a:spcPts val="2279"/>
                </a:lnSpc>
              </a:pPr>
              <a:r>
                <a:rPr lang="en-US" sz="1899" spc="17">
                  <a:solidFill>
                    <a:srgbClr val="0053A6"/>
                  </a:solidFill>
                  <a:latin typeface="Glacial Indifference"/>
                </a:rPr>
                <a:t> </a:t>
              </a:r>
            </a:p>
            <a:p>
              <a:pPr algn="ctr">
                <a:lnSpc>
                  <a:spcPts val="2279"/>
                </a:lnSpc>
              </a:pPr>
              <a:r>
                <a:rPr lang="en-US" sz="1899" spc="17">
                  <a:solidFill>
                    <a:srgbClr val="0053A6"/>
                  </a:solidFill>
                  <a:latin typeface="Glacial Indifference"/>
                </a:rPr>
                <a:t>This innovative synergy blends real-time speech analysis for Indian accented English with integrated 3D models and Text-to-Speech technology. It offers instant pronunciation corrections, tailored language tips, and facial expression simulation. Empowering users in refining their speech, it's a transformative approach revolutionizing public speaking training.</a:t>
              </a:r>
            </a:p>
            <a:p>
              <a:pPr algn="ctr" marL="343852" indent="-171926" lvl="1">
                <a:lnSpc>
                  <a:spcPts val="2279"/>
                </a:lnSpc>
              </a:pPr>
            </a:p>
          </p:txBody>
        </p:sp>
        <p:grpSp>
          <p:nvGrpSpPr>
            <p:cNvPr name="Group 9" id="9"/>
            <p:cNvGrpSpPr/>
            <p:nvPr/>
          </p:nvGrpSpPr>
          <p:grpSpPr>
            <a:xfrm rot="0">
              <a:off x="0" y="0"/>
              <a:ext cx="932961" cy="932961"/>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53A6"/>
              </a:solidFill>
            </p:spPr>
          </p:sp>
        </p:grpSp>
      </p:grpSp>
      <p:grpSp>
        <p:nvGrpSpPr>
          <p:cNvPr name="Group 11" id="11"/>
          <p:cNvGrpSpPr/>
          <p:nvPr/>
        </p:nvGrpSpPr>
        <p:grpSpPr>
          <a:xfrm rot="0">
            <a:off x="11959293" y="5666528"/>
            <a:ext cx="5520237" cy="3191180"/>
            <a:chOff x="0" y="0"/>
            <a:chExt cx="7360317" cy="4254907"/>
          </a:xfrm>
        </p:grpSpPr>
        <p:grpSp>
          <p:nvGrpSpPr>
            <p:cNvPr name="Group 12" id="12"/>
            <p:cNvGrpSpPr/>
            <p:nvPr/>
          </p:nvGrpSpPr>
          <p:grpSpPr>
            <a:xfrm rot="0">
              <a:off x="466481" y="466481"/>
              <a:ext cx="6893836" cy="3788426"/>
              <a:chOff x="0" y="0"/>
              <a:chExt cx="6893836" cy="3788426"/>
            </a:xfrm>
          </p:grpSpPr>
          <p:sp>
            <p:nvSpPr>
              <p:cNvPr name="Freeform 13" id="13"/>
              <p:cNvSpPr/>
              <p:nvPr/>
            </p:nvSpPr>
            <p:spPr>
              <a:xfrm flipH="false" flipV="false" rot="0">
                <a:off x="12700" y="14120"/>
                <a:ext cx="6868414" cy="3760168"/>
              </a:xfrm>
              <a:custGeom>
                <a:avLst/>
                <a:gdLst/>
                <a:ahLst/>
                <a:cxnLst/>
                <a:rect r="r" b="b" t="t" l="l"/>
                <a:pathLst>
                  <a:path h="3760168" w="6868414">
                    <a:moveTo>
                      <a:pt x="0" y="626648"/>
                    </a:moveTo>
                    <a:cubicBezTo>
                      <a:pt x="0" y="280565"/>
                      <a:pt x="253365" y="0"/>
                      <a:pt x="565785" y="0"/>
                    </a:cubicBezTo>
                    <a:lnTo>
                      <a:pt x="6302629" y="0"/>
                    </a:lnTo>
                    <a:cubicBezTo>
                      <a:pt x="6615176" y="0"/>
                      <a:pt x="6868414" y="280565"/>
                      <a:pt x="6868414" y="626648"/>
                    </a:cubicBezTo>
                    <a:lnTo>
                      <a:pt x="6868414" y="3133521"/>
                    </a:lnTo>
                    <a:cubicBezTo>
                      <a:pt x="6868414" y="3479603"/>
                      <a:pt x="6615049" y="3760168"/>
                      <a:pt x="6302629" y="3760168"/>
                    </a:cubicBezTo>
                    <a:lnTo>
                      <a:pt x="565785" y="3760168"/>
                    </a:lnTo>
                    <a:cubicBezTo>
                      <a:pt x="253365" y="3760168"/>
                      <a:pt x="0" y="3479603"/>
                      <a:pt x="0" y="3133521"/>
                    </a:cubicBezTo>
                    <a:close/>
                  </a:path>
                </a:pathLst>
              </a:custGeom>
              <a:solidFill>
                <a:srgbClr val="FFDA70"/>
              </a:solidFill>
            </p:spPr>
          </p:sp>
          <p:sp>
            <p:nvSpPr>
              <p:cNvPr name="Freeform 14" id="14"/>
              <p:cNvSpPr/>
              <p:nvPr/>
            </p:nvSpPr>
            <p:spPr>
              <a:xfrm flipH="false" flipV="false" rot="0">
                <a:off x="0" y="0"/>
                <a:ext cx="6893814" cy="3788408"/>
              </a:xfrm>
              <a:custGeom>
                <a:avLst/>
                <a:gdLst/>
                <a:ahLst/>
                <a:cxnLst/>
                <a:rect r="r" b="b" t="t" l="l"/>
                <a:pathLst>
                  <a:path h="3788408" w="6893814">
                    <a:moveTo>
                      <a:pt x="0" y="640768"/>
                    </a:moveTo>
                    <a:cubicBezTo>
                      <a:pt x="0" y="286919"/>
                      <a:pt x="259080" y="0"/>
                      <a:pt x="578485" y="0"/>
                    </a:cubicBezTo>
                    <a:lnTo>
                      <a:pt x="6315329" y="0"/>
                    </a:lnTo>
                    <a:lnTo>
                      <a:pt x="6315329" y="14120"/>
                    </a:lnTo>
                    <a:lnTo>
                      <a:pt x="6315329" y="0"/>
                    </a:lnTo>
                    <a:cubicBezTo>
                      <a:pt x="6634734" y="0"/>
                      <a:pt x="6893814" y="286919"/>
                      <a:pt x="6893814" y="640768"/>
                    </a:cubicBezTo>
                    <a:lnTo>
                      <a:pt x="6881114" y="640768"/>
                    </a:lnTo>
                    <a:lnTo>
                      <a:pt x="6893814" y="640768"/>
                    </a:lnTo>
                    <a:lnTo>
                      <a:pt x="6893814" y="3147641"/>
                    </a:lnTo>
                    <a:lnTo>
                      <a:pt x="6881114" y="3147641"/>
                    </a:lnTo>
                    <a:lnTo>
                      <a:pt x="6893814" y="3147641"/>
                    </a:lnTo>
                    <a:cubicBezTo>
                      <a:pt x="6893814" y="3501630"/>
                      <a:pt x="6634734" y="3788408"/>
                      <a:pt x="6315329" y="3788408"/>
                    </a:cubicBezTo>
                    <a:lnTo>
                      <a:pt x="6315329" y="3774288"/>
                    </a:lnTo>
                    <a:lnTo>
                      <a:pt x="6315329" y="3788408"/>
                    </a:lnTo>
                    <a:lnTo>
                      <a:pt x="578485" y="3788408"/>
                    </a:lnTo>
                    <a:lnTo>
                      <a:pt x="578485" y="3774288"/>
                    </a:lnTo>
                    <a:lnTo>
                      <a:pt x="578485" y="3788408"/>
                    </a:lnTo>
                    <a:cubicBezTo>
                      <a:pt x="259080" y="3788408"/>
                      <a:pt x="0" y="3501630"/>
                      <a:pt x="0" y="3147641"/>
                    </a:cubicBezTo>
                    <a:lnTo>
                      <a:pt x="0" y="640768"/>
                    </a:lnTo>
                    <a:lnTo>
                      <a:pt x="12700" y="640768"/>
                    </a:lnTo>
                    <a:lnTo>
                      <a:pt x="0" y="640768"/>
                    </a:lnTo>
                    <a:moveTo>
                      <a:pt x="25400" y="640768"/>
                    </a:moveTo>
                    <a:lnTo>
                      <a:pt x="25400" y="3147641"/>
                    </a:lnTo>
                    <a:lnTo>
                      <a:pt x="12700" y="3147641"/>
                    </a:lnTo>
                    <a:lnTo>
                      <a:pt x="25400" y="3147641"/>
                    </a:lnTo>
                    <a:cubicBezTo>
                      <a:pt x="25400" y="3485957"/>
                      <a:pt x="273050" y="3760168"/>
                      <a:pt x="578485" y="3760168"/>
                    </a:cubicBezTo>
                    <a:lnTo>
                      <a:pt x="6315329" y="3760168"/>
                    </a:lnTo>
                    <a:cubicBezTo>
                      <a:pt x="6620891" y="3760168"/>
                      <a:pt x="6868414" y="3485816"/>
                      <a:pt x="6868414" y="3147641"/>
                    </a:cubicBezTo>
                    <a:lnTo>
                      <a:pt x="6868414" y="640768"/>
                    </a:lnTo>
                    <a:cubicBezTo>
                      <a:pt x="6868414" y="302593"/>
                      <a:pt x="6620891" y="28240"/>
                      <a:pt x="6315329" y="28240"/>
                    </a:cubicBezTo>
                    <a:lnTo>
                      <a:pt x="578485" y="28240"/>
                    </a:lnTo>
                    <a:lnTo>
                      <a:pt x="578485" y="14120"/>
                    </a:lnTo>
                    <a:lnTo>
                      <a:pt x="578485" y="28240"/>
                    </a:lnTo>
                    <a:cubicBezTo>
                      <a:pt x="273050" y="28240"/>
                      <a:pt x="25400" y="302593"/>
                      <a:pt x="25400" y="640768"/>
                    </a:cubicBezTo>
                    <a:close/>
                  </a:path>
                </a:pathLst>
              </a:custGeom>
              <a:solidFill>
                <a:srgbClr val="FFDA70"/>
              </a:solidFill>
            </p:spPr>
          </p:sp>
        </p:grpSp>
        <p:sp>
          <p:nvSpPr>
            <p:cNvPr name="TextBox 15" id="15"/>
            <p:cNvSpPr txBox="true"/>
            <p:nvPr/>
          </p:nvSpPr>
          <p:spPr>
            <a:xfrm rot="0">
              <a:off x="720131" y="847212"/>
              <a:ext cx="6411652" cy="3048000"/>
            </a:xfrm>
            <a:prstGeom prst="rect">
              <a:avLst/>
            </a:prstGeom>
          </p:spPr>
          <p:txBody>
            <a:bodyPr anchor="t" rtlCol="false" tIns="0" lIns="0" bIns="0" rIns="0">
              <a:spAutoFit/>
            </a:bodyPr>
            <a:lstStyle/>
            <a:p>
              <a:pPr algn="ctr">
                <a:lnSpc>
                  <a:spcPts val="2279"/>
                </a:lnSpc>
              </a:pPr>
              <a:r>
                <a:rPr lang="en-US" sz="1899">
                  <a:solidFill>
                    <a:srgbClr val="0053A6"/>
                  </a:solidFill>
                  <a:latin typeface="Glacial Indifference Bold"/>
                </a:rPr>
                <a:t>Personalized Learning Paths:</a:t>
              </a:r>
            </a:p>
            <a:p>
              <a:pPr algn="ctr">
                <a:lnSpc>
                  <a:spcPts val="2279"/>
                </a:lnSpc>
              </a:pPr>
              <a:r>
                <a:rPr lang="en-US" sz="1899">
                  <a:solidFill>
                    <a:srgbClr val="0053A6"/>
                  </a:solidFill>
                  <a:latin typeface="Glacial Indifference"/>
                </a:rPr>
                <a:t> </a:t>
              </a:r>
            </a:p>
            <a:p>
              <a:pPr algn="ctr">
                <a:lnSpc>
                  <a:spcPts val="2279"/>
                </a:lnSpc>
              </a:pPr>
              <a:r>
                <a:rPr lang="en-US" sz="1899">
                  <a:solidFill>
                    <a:srgbClr val="0053A6"/>
                  </a:solidFill>
                  <a:latin typeface="Glacial Indifference"/>
                </a:rPr>
                <a:t>Developing adaptive learning algorithms that tailor course content and exercises to the individual user's proficiency level, learning pace, and specific areas of improvement, taking into account the nuances of Indian English accents.</a:t>
              </a:r>
            </a:p>
          </p:txBody>
        </p:sp>
        <p:grpSp>
          <p:nvGrpSpPr>
            <p:cNvPr name="Group 16" id="16"/>
            <p:cNvGrpSpPr/>
            <p:nvPr/>
          </p:nvGrpSpPr>
          <p:grpSpPr>
            <a:xfrm rot="0">
              <a:off x="0" y="0"/>
              <a:ext cx="932961" cy="932961"/>
              <a:chOff x="0" y="0"/>
              <a:chExt cx="6350000" cy="6350000"/>
            </a:xfrm>
          </p:grpSpPr>
          <p:sp>
            <p:nvSpPr>
              <p:cNvPr name="Freeform 17" id="1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53A6"/>
              </a:solidFill>
            </p:spPr>
          </p:sp>
        </p:grpSp>
      </p:grpSp>
      <p:grpSp>
        <p:nvGrpSpPr>
          <p:cNvPr name="Group 18" id="18"/>
          <p:cNvGrpSpPr/>
          <p:nvPr/>
        </p:nvGrpSpPr>
        <p:grpSpPr>
          <a:xfrm rot="0">
            <a:off x="6248556" y="5666528"/>
            <a:ext cx="5520237" cy="3191180"/>
            <a:chOff x="0" y="0"/>
            <a:chExt cx="7360317" cy="4254907"/>
          </a:xfrm>
        </p:grpSpPr>
        <p:grpSp>
          <p:nvGrpSpPr>
            <p:cNvPr name="Group 19" id="19"/>
            <p:cNvGrpSpPr/>
            <p:nvPr/>
          </p:nvGrpSpPr>
          <p:grpSpPr>
            <a:xfrm rot="0">
              <a:off x="466481" y="466481"/>
              <a:ext cx="6893836" cy="3788426"/>
              <a:chOff x="0" y="0"/>
              <a:chExt cx="6893836" cy="3788426"/>
            </a:xfrm>
          </p:grpSpPr>
          <p:sp>
            <p:nvSpPr>
              <p:cNvPr name="Freeform 20" id="20"/>
              <p:cNvSpPr/>
              <p:nvPr/>
            </p:nvSpPr>
            <p:spPr>
              <a:xfrm flipH="false" flipV="false" rot="0">
                <a:off x="12700" y="14120"/>
                <a:ext cx="6868414" cy="3760168"/>
              </a:xfrm>
              <a:custGeom>
                <a:avLst/>
                <a:gdLst/>
                <a:ahLst/>
                <a:cxnLst/>
                <a:rect r="r" b="b" t="t" l="l"/>
                <a:pathLst>
                  <a:path h="3760168" w="6868414">
                    <a:moveTo>
                      <a:pt x="0" y="626648"/>
                    </a:moveTo>
                    <a:cubicBezTo>
                      <a:pt x="0" y="280565"/>
                      <a:pt x="253365" y="0"/>
                      <a:pt x="565785" y="0"/>
                    </a:cubicBezTo>
                    <a:lnTo>
                      <a:pt x="6302629" y="0"/>
                    </a:lnTo>
                    <a:cubicBezTo>
                      <a:pt x="6615176" y="0"/>
                      <a:pt x="6868414" y="280565"/>
                      <a:pt x="6868414" y="626648"/>
                    </a:cubicBezTo>
                    <a:lnTo>
                      <a:pt x="6868414" y="3133521"/>
                    </a:lnTo>
                    <a:cubicBezTo>
                      <a:pt x="6868414" y="3479603"/>
                      <a:pt x="6615049" y="3760168"/>
                      <a:pt x="6302629" y="3760168"/>
                    </a:cubicBezTo>
                    <a:lnTo>
                      <a:pt x="565785" y="3760168"/>
                    </a:lnTo>
                    <a:cubicBezTo>
                      <a:pt x="253365" y="3760168"/>
                      <a:pt x="0" y="3479603"/>
                      <a:pt x="0" y="3133521"/>
                    </a:cubicBezTo>
                    <a:close/>
                  </a:path>
                </a:pathLst>
              </a:custGeom>
              <a:solidFill>
                <a:srgbClr val="FFDA70"/>
              </a:solidFill>
            </p:spPr>
          </p:sp>
          <p:sp>
            <p:nvSpPr>
              <p:cNvPr name="Freeform 21" id="21"/>
              <p:cNvSpPr/>
              <p:nvPr/>
            </p:nvSpPr>
            <p:spPr>
              <a:xfrm flipH="false" flipV="false" rot="0">
                <a:off x="0" y="0"/>
                <a:ext cx="6893814" cy="3788408"/>
              </a:xfrm>
              <a:custGeom>
                <a:avLst/>
                <a:gdLst/>
                <a:ahLst/>
                <a:cxnLst/>
                <a:rect r="r" b="b" t="t" l="l"/>
                <a:pathLst>
                  <a:path h="3788408" w="6893814">
                    <a:moveTo>
                      <a:pt x="0" y="640768"/>
                    </a:moveTo>
                    <a:cubicBezTo>
                      <a:pt x="0" y="286919"/>
                      <a:pt x="259080" y="0"/>
                      <a:pt x="578485" y="0"/>
                    </a:cubicBezTo>
                    <a:lnTo>
                      <a:pt x="6315329" y="0"/>
                    </a:lnTo>
                    <a:lnTo>
                      <a:pt x="6315329" y="14120"/>
                    </a:lnTo>
                    <a:lnTo>
                      <a:pt x="6315329" y="0"/>
                    </a:lnTo>
                    <a:cubicBezTo>
                      <a:pt x="6634734" y="0"/>
                      <a:pt x="6893814" y="286919"/>
                      <a:pt x="6893814" y="640768"/>
                    </a:cubicBezTo>
                    <a:lnTo>
                      <a:pt x="6881114" y="640768"/>
                    </a:lnTo>
                    <a:lnTo>
                      <a:pt x="6893814" y="640768"/>
                    </a:lnTo>
                    <a:lnTo>
                      <a:pt x="6893814" y="3147641"/>
                    </a:lnTo>
                    <a:lnTo>
                      <a:pt x="6881114" y="3147641"/>
                    </a:lnTo>
                    <a:lnTo>
                      <a:pt x="6893814" y="3147641"/>
                    </a:lnTo>
                    <a:cubicBezTo>
                      <a:pt x="6893814" y="3501630"/>
                      <a:pt x="6634734" y="3788408"/>
                      <a:pt x="6315329" y="3788408"/>
                    </a:cubicBezTo>
                    <a:lnTo>
                      <a:pt x="6315329" y="3774288"/>
                    </a:lnTo>
                    <a:lnTo>
                      <a:pt x="6315329" y="3788408"/>
                    </a:lnTo>
                    <a:lnTo>
                      <a:pt x="578485" y="3788408"/>
                    </a:lnTo>
                    <a:lnTo>
                      <a:pt x="578485" y="3774288"/>
                    </a:lnTo>
                    <a:lnTo>
                      <a:pt x="578485" y="3788408"/>
                    </a:lnTo>
                    <a:cubicBezTo>
                      <a:pt x="259080" y="3788408"/>
                      <a:pt x="0" y="3501630"/>
                      <a:pt x="0" y="3147641"/>
                    </a:cubicBezTo>
                    <a:lnTo>
                      <a:pt x="0" y="640768"/>
                    </a:lnTo>
                    <a:lnTo>
                      <a:pt x="12700" y="640768"/>
                    </a:lnTo>
                    <a:lnTo>
                      <a:pt x="0" y="640768"/>
                    </a:lnTo>
                    <a:moveTo>
                      <a:pt x="25400" y="640768"/>
                    </a:moveTo>
                    <a:lnTo>
                      <a:pt x="25400" y="3147641"/>
                    </a:lnTo>
                    <a:lnTo>
                      <a:pt x="12700" y="3147641"/>
                    </a:lnTo>
                    <a:lnTo>
                      <a:pt x="25400" y="3147641"/>
                    </a:lnTo>
                    <a:cubicBezTo>
                      <a:pt x="25400" y="3485957"/>
                      <a:pt x="273050" y="3760168"/>
                      <a:pt x="578485" y="3760168"/>
                    </a:cubicBezTo>
                    <a:lnTo>
                      <a:pt x="6315329" y="3760168"/>
                    </a:lnTo>
                    <a:cubicBezTo>
                      <a:pt x="6620891" y="3760168"/>
                      <a:pt x="6868414" y="3485816"/>
                      <a:pt x="6868414" y="3147641"/>
                    </a:cubicBezTo>
                    <a:lnTo>
                      <a:pt x="6868414" y="640768"/>
                    </a:lnTo>
                    <a:cubicBezTo>
                      <a:pt x="6868414" y="302593"/>
                      <a:pt x="6620891" y="28240"/>
                      <a:pt x="6315329" y="28240"/>
                    </a:cubicBezTo>
                    <a:lnTo>
                      <a:pt x="578485" y="28240"/>
                    </a:lnTo>
                    <a:lnTo>
                      <a:pt x="578485" y="14120"/>
                    </a:lnTo>
                    <a:lnTo>
                      <a:pt x="578485" y="28240"/>
                    </a:lnTo>
                    <a:cubicBezTo>
                      <a:pt x="273050" y="28240"/>
                      <a:pt x="25400" y="302593"/>
                      <a:pt x="25400" y="640768"/>
                    </a:cubicBezTo>
                    <a:close/>
                  </a:path>
                </a:pathLst>
              </a:custGeom>
              <a:solidFill>
                <a:srgbClr val="FFDA70"/>
              </a:solidFill>
            </p:spPr>
          </p:sp>
        </p:grpSp>
        <p:sp>
          <p:nvSpPr>
            <p:cNvPr name="TextBox 22" id="22"/>
            <p:cNvSpPr txBox="true"/>
            <p:nvPr/>
          </p:nvSpPr>
          <p:spPr>
            <a:xfrm rot="0">
              <a:off x="739895" y="836694"/>
              <a:ext cx="6620422" cy="3048000"/>
            </a:xfrm>
            <a:prstGeom prst="rect">
              <a:avLst/>
            </a:prstGeom>
          </p:spPr>
          <p:txBody>
            <a:bodyPr anchor="t" rtlCol="false" tIns="0" lIns="0" bIns="0" rIns="0">
              <a:spAutoFit/>
            </a:bodyPr>
            <a:lstStyle/>
            <a:p>
              <a:pPr algn="ctr">
                <a:lnSpc>
                  <a:spcPts val="2279"/>
                </a:lnSpc>
              </a:pPr>
              <a:r>
                <a:rPr lang="en-US" sz="1899">
                  <a:solidFill>
                    <a:srgbClr val="0053A6"/>
                  </a:solidFill>
                  <a:latin typeface="Glacial Indifference Bold"/>
                </a:rPr>
                <a:t>Gamification and Engagement: </a:t>
              </a:r>
            </a:p>
            <a:p>
              <a:pPr algn="ctr">
                <a:lnSpc>
                  <a:spcPts val="2279"/>
                </a:lnSpc>
              </a:pPr>
            </a:p>
            <a:p>
              <a:pPr algn="ctr">
                <a:lnSpc>
                  <a:spcPts val="2279"/>
                </a:lnSpc>
              </a:pPr>
              <a:r>
                <a:rPr lang="en-US" sz="1899">
                  <a:solidFill>
                    <a:srgbClr val="0053A6"/>
                  </a:solidFill>
                  <a:latin typeface="Glacial Indifference"/>
                </a:rPr>
                <a:t>Incorporating gamified elements, progress tracking, and rewards systems to maintain user motivation and engagement in the language learning process, tapping into cultural preferences and learning styles prevalent in India.</a:t>
              </a:r>
            </a:p>
          </p:txBody>
        </p:sp>
        <p:grpSp>
          <p:nvGrpSpPr>
            <p:cNvPr name="Group 23" id="23"/>
            <p:cNvGrpSpPr/>
            <p:nvPr/>
          </p:nvGrpSpPr>
          <p:grpSpPr>
            <a:xfrm rot="0">
              <a:off x="0" y="0"/>
              <a:ext cx="932961" cy="932961"/>
              <a:chOff x="0" y="0"/>
              <a:chExt cx="6350000" cy="6350000"/>
            </a:xfrm>
          </p:grpSpPr>
          <p:sp>
            <p:nvSpPr>
              <p:cNvPr name="Freeform 24" id="24"/>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53A6"/>
              </a:solidFill>
            </p:spPr>
          </p:sp>
        </p:grpSp>
      </p:grpSp>
      <p:grpSp>
        <p:nvGrpSpPr>
          <p:cNvPr name="Group 25" id="25"/>
          <p:cNvGrpSpPr/>
          <p:nvPr/>
        </p:nvGrpSpPr>
        <p:grpSpPr>
          <a:xfrm rot="0">
            <a:off x="8901004" y="2424538"/>
            <a:ext cx="5510552" cy="3136058"/>
            <a:chOff x="0" y="0"/>
            <a:chExt cx="7347403" cy="4181411"/>
          </a:xfrm>
        </p:grpSpPr>
        <p:grpSp>
          <p:nvGrpSpPr>
            <p:cNvPr name="Group 26" id="26"/>
            <p:cNvGrpSpPr/>
            <p:nvPr/>
          </p:nvGrpSpPr>
          <p:grpSpPr>
            <a:xfrm rot="0">
              <a:off x="453567" y="392985"/>
              <a:ext cx="6893836" cy="3788426"/>
              <a:chOff x="0" y="0"/>
              <a:chExt cx="6893836" cy="3788426"/>
            </a:xfrm>
          </p:grpSpPr>
          <p:sp>
            <p:nvSpPr>
              <p:cNvPr name="Freeform 27" id="27"/>
              <p:cNvSpPr/>
              <p:nvPr/>
            </p:nvSpPr>
            <p:spPr>
              <a:xfrm flipH="false" flipV="false" rot="0">
                <a:off x="12700" y="14120"/>
                <a:ext cx="6868414" cy="3760168"/>
              </a:xfrm>
              <a:custGeom>
                <a:avLst/>
                <a:gdLst/>
                <a:ahLst/>
                <a:cxnLst/>
                <a:rect r="r" b="b" t="t" l="l"/>
                <a:pathLst>
                  <a:path h="3760168" w="6868414">
                    <a:moveTo>
                      <a:pt x="0" y="626648"/>
                    </a:moveTo>
                    <a:cubicBezTo>
                      <a:pt x="0" y="280565"/>
                      <a:pt x="253365" y="0"/>
                      <a:pt x="565785" y="0"/>
                    </a:cubicBezTo>
                    <a:lnTo>
                      <a:pt x="6302629" y="0"/>
                    </a:lnTo>
                    <a:cubicBezTo>
                      <a:pt x="6615176" y="0"/>
                      <a:pt x="6868414" y="280565"/>
                      <a:pt x="6868414" y="626648"/>
                    </a:cubicBezTo>
                    <a:lnTo>
                      <a:pt x="6868414" y="3133521"/>
                    </a:lnTo>
                    <a:cubicBezTo>
                      <a:pt x="6868414" y="3479603"/>
                      <a:pt x="6615049" y="3760168"/>
                      <a:pt x="6302629" y="3760168"/>
                    </a:cubicBezTo>
                    <a:lnTo>
                      <a:pt x="565785" y="3760168"/>
                    </a:lnTo>
                    <a:cubicBezTo>
                      <a:pt x="253365" y="3760168"/>
                      <a:pt x="0" y="3479603"/>
                      <a:pt x="0" y="3133521"/>
                    </a:cubicBezTo>
                    <a:close/>
                  </a:path>
                </a:pathLst>
              </a:custGeom>
              <a:solidFill>
                <a:srgbClr val="FFDA70"/>
              </a:solidFill>
            </p:spPr>
          </p:sp>
          <p:sp>
            <p:nvSpPr>
              <p:cNvPr name="Freeform 28" id="28"/>
              <p:cNvSpPr/>
              <p:nvPr/>
            </p:nvSpPr>
            <p:spPr>
              <a:xfrm flipH="false" flipV="false" rot="0">
                <a:off x="0" y="0"/>
                <a:ext cx="6893814" cy="3788408"/>
              </a:xfrm>
              <a:custGeom>
                <a:avLst/>
                <a:gdLst/>
                <a:ahLst/>
                <a:cxnLst/>
                <a:rect r="r" b="b" t="t" l="l"/>
                <a:pathLst>
                  <a:path h="3788408" w="6893814">
                    <a:moveTo>
                      <a:pt x="0" y="640768"/>
                    </a:moveTo>
                    <a:cubicBezTo>
                      <a:pt x="0" y="286919"/>
                      <a:pt x="259080" y="0"/>
                      <a:pt x="578485" y="0"/>
                    </a:cubicBezTo>
                    <a:lnTo>
                      <a:pt x="6315329" y="0"/>
                    </a:lnTo>
                    <a:lnTo>
                      <a:pt x="6315329" y="14120"/>
                    </a:lnTo>
                    <a:lnTo>
                      <a:pt x="6315329" y="0"/>
                    </a:lnTo>
                    <a:cubicBezTo>
                      <a:pt x="6634734" y="0"/>
                      <a:pt x="6893814" y="286919"/>
                      <a:pt x="6893814" y="640768"/>
                    </a:cubicBezTo>
                    <a:lnTo>
                      <a:pt x="6881114" y="640768"/>
                    </a:lnTo>
                    <a:lnTo>
                      <a:pt x="6893814" y="640768"/>
                    </a:lnTo>
                    <a:lnTo>
                      <a:pt x="6893814" y="3147641"/>
                    </a:lnTo>
                    <a:lnTo>
                      <a:pt x="6881114" y="3147641"/>
                    </a:lnTo>
                    <a:lnTo>
                      <a:pt x="6893814" y="3147641"/>
                    </a:lnTo>
                    <a:cubicBezTo>
                      <a:pt x="6893814" y="3501630"/>
                      <a:pt x="6634734" y="3788408"/>
                      <a:pt x="6315329" y="3788408"/>
                    </a:cubicBezTo>
                    <a:lnTo>
                      <a:pt x="6315329" y="3774288"/>
                    </a:lnTo>
                    <a:lnTo>
                      <a:pt x="6315329" y="3788408"/>
                    </a:lnTo>
                    <a:lnTo>
                      <a:pt x="578485" y="3788408"/>
                    </a:lnTo>
                    <a:lnTo>
                      <a:pt x="578485" y="3774288"/>
                    </a:lnTo>
                    <a:lnTo>
                      <a:pt x="578485" y="3788408"/>
                    </a:lnTo>
                    <a:cubicBezTo>
                      <a:pt x="259080" y="3788408"/>
                      <a:pt x="0" y="3501630"/>
                      <a:pt x="0" y="3147641"/>
                    </a:cubicBezTo>
                    <a:lnTo>
                      <a:pt x="0" y="640768"/>
                    </a:lnTo>
                    <a:lnTo>
                      <a:pt x="12700" y="640768"/>
                    </a:lnTo>
                    <a:lnTo>
                      <a:pt x="0" y="640768"/>
                    </a:lnTo>
                    <a:moveTo>
                      <a:pt x="25400" y="640768"/>
                    </a:moveTo>
                    <a:lnTo>
                      <a:pt x="25400" y="3147641"/>
                    </a:lnTo>
                    <a:lnTo>
                      <a:pt x="12700" y="3147641"/>
                    </a:lnTo>
                    <a:lnTo>
                      <a:pt x="25400" y="3147641"/>
                    </a:lnTo>
                    <a:cubicBezTo>
                      <a:pt x="25400" y="3485957"/>
                      <a:pt x="273050" y="3760168"/>
                      <a:pt x="578485" y="3760168"/>
                    </a:cubicBezTo>
                    <a:lnTo>
                      <a:pt x="6315329" y="3760168"/>
                    </a:lnTo>
                    <a:cubicBezTo>
                      <a:pt x="6620891" y="3760168"/>
                      <a:pt x="6868414" y="3485816"/>
                      <a:pt x="6868414" y="3147641"/>
                    </a:cubicBezTo>
                    <a:lnTo>
                      <a:pt x="6868414" y="640768"/>
                    </a:lnTo>
                    <a:cubicBezTo>
                      <a:pt x="6868414" y="302593"/>
                      <a:pt x="6620891" y="28240"/>
                      <a:pt x="6315329" y="28240"/>
                    </a:cubicBezTo>
                    <a:lnTo>
                      <a:pt x="578485" y="28240"/>
                    </a:lnTo>
                    <a:lnTo>
                      <a:pt x="578485" y="14120"/>
                    </a:lnTo>
                    <a:lnTo>
                      <a:pt x="578485" y="28240"/>
                    </a:lnTo>
                    <a:cubicBezTo>
                      <a:pt x="273050" y="28240"/>
                      <a:pt x="25400" y="302593"/>
                      <a:pt x="25400" y="640768"/>
                    </a:cubicBezTo>
                    <a:close/>
                  </a:path>
                </a:pathLst>
              </a:custGeom>
              <a:solidFill>
                <a:srgbClr val="FFDA70"/>
              </a:solidFill>
            </p:spPr>
          </p:sp>
        </p:grpSp>
        <p:sp>
          <p:nvSpPr>
            <p:cNvPr name="TextBox 29" id="29"/>
            <p:cNvSpPr txBox="true"/>
            <p:nvPr/>
          </p:nvSpPr>
          <p:spPr>
            <a:xfrm rot="0">
              <a:off x="725973" y="738045"/>
              <a:ext cx="6349024" cy="3048000"/>
            </a:xfrm>
            <a:prstGeom prst="rect">
              <a:avLst/>
            </a:prstGeom>
          </p:spPr>
          <p:txBody>
            <a:bodyPr anchor="t" rtlCol="false" tIns="0" lIns="0" bIns="0" rIns="0">
              <a:spAutoFit/>
            </a:bodyPr>
            <a:lstStyle/>
            <a:p>
              <a:pPr algn="ctr">
                <a:lnSpc>
                  <a:spcPts val="2279"/>
                </a:lnSpc>
              </a:pPr>
              <a:r>
                <a:rPr lang="en-US" sz="1899">
                  <a:solidFill>
                    <a:srgbClr val="0053A6"/>
                  </a:solidFill>
                  <a:latin typeface="Glacial Indifference Bold"/>
                </a:rPr>
                <a:t>Expansion to Other Regional Accents:</a:t>
              </a:r>
            </a:p>
            <a:p>
              <a:pPr algn="ctr">
                <a:lnSpc>
                  <a:spcPts val="2279"/>
                </a:lnSpc>
              </a:pPr>
            </a:p>
            <a:p>
              <a:pPr algn="ctr">
                <a:lnSpc>
                  <a:spcPts val="2279"/>
                </a:lnSpc>
              </a:pPr>
              <a:r>
                <a:rPr lang="en-US" sz="1899">
                  <a:solidFill>
                    <a:srgbClr val="0053A6"/>
                  </a:solidFill>
                  <a:latin typeface="Glacial Indifference Bold"/>
                </a:rPr>
                <a:t> </a:t>
              </a:r>
              <a:r>
                <a:rPr lang="en-US" sz="1899">
                  <a:solidFill>
                    <a:srgbClr val="0053A6"/>
                  </a:solidFill>
                  <a:latin typeface="Glacial Indifference"/>
                </a:rPr>
                <a:t>Extending the English Improvement Coach's adaptability to encompass a broader range of regional accents within India, addressing the diverse linguistic landscape and catering to the varied needs of English language learners across the country.</a:t>
              </a:r>
            </a:p>
          </p:txBody>
        </p:sp>
        <p:grpSp>
          <p:nvGrpSpPr>
            <p:cNvPr name="Group 30" id="30"/>
            <p:cNvGrpSpPr/>
            <p:nvPr/>
          </p:nvGrpSpPr>
          <p:grpSpPr>
            <a:xfrm rot="0">
              <a:off x="0" y="0"/>
              <a:ext cx="932961" cy="932961"/>
              <a:chOff x="0" y="0"/>
              <a:chExt cx="6350000" cy="6350000"/>
            </a:xfrm>
          </p:grpSpPr>
          <p:sp>
            <p:nvSpPr>
              <p:cNvPr name="Freeform 31" id="31"/>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53A6"/>
              </a:solidFill>
            </p:spPr>
          </p:sp>
        </p:grpSp>
      </p:grpSp>
      <p:sp>
        <p:nvSpPr>
          <p:cNvPr name="Freeform 32" id="32"/>
          <p:cNvSpPr/>
          <p:nvPr/>
        </p:nvSpPr>
        <p:spPr>
          <a:xfrm flipH="false" flipV="false" rot="0">
            <a:off x="2616774" y="331468"/>
            <a:ext cx="6284230" cy="4186140"/>
          </a:xfrm>
          <a:custGeom>
            <a:avLst/>
            <a:gdLst/>
            <a:ahLst/>
            <a:cxnLst/>
            <a:rect r="r" b="b" t="t" l="l"/>
            <a:pathLst>
              <a:path h="4186140" w="6284230">
                <a:moveTo>
                  <a:pt x="0" y="0"/>
                </a:moveTo>
                <a:lnTo>
                  <a:pt x="6284230" y="0"/>
                </a:lnTo>
                <a:lnTo>
                  <a:pt x="6284230" y="4186141"/>
                </a:lnTo>
                <a:lnTo>
                  <a:pt x="0" y="4186141"/>
                </a:lnTo>
                <a:lnTo>
                  <a:pt x="0" y="0"/>
                </a:lnTo>
                <a:close/>
              </a:path>
            </a:pathLst>
          </a:custGeom>
          <a:blipFill>
            <a:blip r:embed="rId4"/>
            <a:stretch>
              <a:fillRect l="0" t="0" r="0" b="0"/>
            </a:stretch>
          </a:blipFill>
        </p:spPr>
      </p:sp>
      <p:sp>
        <p:nvSpPr>
          <p:cNvPr name="TextBox 33" id="33"/>
          <p:cNvSpPr txBox="true"/>
          <p:nvPr/>
        </p:nvSpPr>
        <p:spPr>
          <a:xfrm rot="0">
            <a:off x="1079574" y="1081514"/>
            <a:ext cx="8423972" cy="933450"/>
          </a:xfrm>
          <a:prstGeom prst="rect">
            <a:avLst/>
          </a:prstGeom>
        </p:spPr>
        <p:txBody>
          <a:bodyPr anchor="t" rtlCol="false" tIns="0" lIns="0" bIns="0" rIns="0">
            <a:spAutoFit/>
          </a:bodyPr>
          <a:lstStyle/>
          <a:p>
            <a:pPr algn="l">
              <a:lnSpc>
                <a:spcPts val="7200"/>
              </a:lnSpc>
            </a:pPr>
            <a:r>
              <a:rPr lang="en-US" sz="6000" spc="56">
                <a:solidFill>
                  <a:srgbClr val="0053A6"/>
                </a:solidFill>
                <a:latin typeface="Glacial Indifference Bold"/>
              </a:rPr>
              <a:t>Future Scope</a:t>
            </a:r>
          </a:p>
        </p:txBody>
      </p:sp>
      <p:sp>
        <p:nvSpPr>
          <p:cNvPr name="TextBox 34" id="34"/>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541830" y="3571238"/>
            <a:ext cx="939588" cy="939588"/>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C00D"/>
            </a:solidFill>
          </p:spPr>
        </p:sp>
      </p:grpSp>
      <p:grpSp>
        <p:nvGrpSpPr>
          <p:cNvPr name="Group 4" id="4"/>
          <p:cNvGrpSpPr/>
          <p:nvPr/>
        </p:nvGrpSpPr>
        <p:grpSpPr>
          <a:xfrm rot="0">
            <a:off x="6734669" y="3571238"/>
            <a:ext cx="939588" cy="93958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C00D"/>
            </a:solidFill>
          </p:spPr>
        </p:sp>
      </p:grpSp>
      <p:grpSp>
        <p:nvGrpSpPr>
          <p:cNvPr name="Group 6" id="6"/>
          <p:cNvGrpSpPr/>
          <p:nvPr/>
        </p:nvGrpSpPr>
        <p:grpSpPr>
          <a:xfrm rot="0">
            <a:off x="10937695" y="3571238"/>
            <a:ext cx="939588" cy="93958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C00D"/>
            </a:solidFill>
          </p:spPr>
        </p:sp>
      </p:grpSp>
      <p:grpSp>
        <p:nvGrpSpPr>
          <p:cNvPr name="Group 8" id="8"/>
          <p:cNvGrpSpPr/>
          <p:nvPr/>
        </p:nvGrpSpPr>
        <p:grpSpPr>
          <a:xfrm rot="0">
            <a:off x="15141616" y="3571238"/>
            <a:ext cx="939588" cy="939588"/>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C00D"/>
            </a:solidFill>
          </p:spPr>
        </p:sp>
      </p:grpSp>
      <p:sp>
        <p:nvSpPr>
          <p:cNvPr name="Freeform 10" id="10"/>
          <p:cNvSpPr/>
          <p:nvPr/>
        </p:nvSpPr>
        <p:spPr>
          <a:xfrm flipH="false" flipV="false" rot="0">
            <a:off x="1079574" y="2424538"/>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2"/>
            <a:stretch>
              <a:fillRect l="0" t="-7810" r="0" b="-7810"/>
            </a:stretch>
          </a:blipFill>
        </p:spPr>
      </p:sp>
      <p:sp>
        <p:nvSpPr>
          <p:cNvPr name="Freeform 11" id="11"/>
          <p:cNvSpPr/>
          <p:nvPr/>
        </p:nvSpPr>
        <p:spPr>
          <a:xfrm flipH="false" flipV="false" rot="0">
            <a:off x="968738" y="9095505"/>
            <a:ext cx="1987200" cy="671730"/>
          </a:xfrm>
          <a:custGeom>
            <a:avLst/>
            <a:gdLst/>
            <a:ahLst/>
            <a:cxnLst/>
            <a:rect r="r" b="b" t="t" l="l"/>
            <a:pathLst>
              <a:path h="671730" w="1987200">
                <a:moveTo>
                  <a:pt x="0" y="0"/>
                </a:moveTo>
                <a:lnTo>
                  <a:pt x="1987199" y="0"/>
                </a:lnTo>
                <a:lnTo>
                  <a:pt x="1987199" y="671730"/>
                </a:lnTo>
                <a:lnTo>
                  <a:pt x="0" y="671730"/>
                </a:lnTo>
                <a:lnTo>
                  <a:pt x="0" y="0"/>
                </a:lnTo>
                <a:close/>
              </a:path>
            </a:pathLst>
          </a:custGeom>
          <a:blipFill>
            <a:blip r:embed="rId3"/>
            <a:stretch>
              <a:fillRect l="0" t="-471" r="0" b="-471"/>
            </a:stretch>
          </a:blipFill>
        </p:spPr>
      </p:sp>
      <p:sp>
        <p:nvSpPr>
          <p:cNvPr name="Freeform 12" id="12"/>
          <p:cNvSpPr/>
          <p:nvPr/>
        </p:nvSpPr>
        <p:spPr>
          <a:xfrm flipH="false" flipV="false" rot="0">
            <a:off x="6963839" y="691115"/>
            <a:ext cx="2565527" cy="1979121"/>
          </a:xfrm>
          <a:custGeom>
            <a:avLst/>
            <a:gdLst/>
            <a:ahLst/>
            <a:cxnLst/>
            <a:rect r="r" b="b" t="t" l="l"/>
            <a:pathLst>
              <a:path h="1979121" w="2565527">
                <a:moveTo>
                  <a:pt x="0" y="0"/>
                </a:moveTo>
                <a:lnTo>
                  <a:pt x="2565528" y="0"/>
                </a:lnTo>
                <a:lnTo>
                  <a:pt x="2565528" y="1979121"/>
                </a:lnTo>
                <a:lnTo>
                  <a:pt x="0" y="1979121"/>
                </a:lnTo>
                <a:lnTo>
                  <a:pt x="0" y="0"/>
                </a:lnTo>
                <a:close/>
              </a:path>
            </a:pathLst>
          </a:custGeom>
          <a:blipFill>
            <a:blip r:embed="rId4"/>
            <a:stretch>
              <a:fillRect l="0" t="0" r="0" b="0"/>
            </a:stretch>
          </a:blipFill>
        </p:spPr>
      </p:sp>
      <p:sp>
        <p:nvSpPr>
          <p:cNvPr name="TextBox 13" id="13"/>
          <p:cNvSpPr txBox="true"/>
          <p:nvPr/>
        </p:nvSpPr>
        <p:spPr>
          <a:xfrm rot="0">
            <a:off x="1123314" y="5062450"/>
            <a:ext cx="3756246" cy="2153721"/>
          </a:xfrm>
          <a:prstGeom prst="rect">
            <a:avLst/>
          </a:prstGeom>
        </p:spPr>
        <p:txBody>
          <a:bodyPr anchor="t" rtlCol="false" tIns="0" lIns="0" bIns="0" rIns="0">
            <a:spAutoFit/>
          </a:bodyPr>
          <a:lstStyle/>
          <a:p>
            <a:pPr algn="ctr" marL="0" indent="0" lvl="0">
              <a:lnSpc>
                <a:spcPts val="3392"/>
              </a:lnSpc>
              <a:spcBef>
                <a:spcPct val="0"/>
              </a:spcBef>
            </a:pPr>
            <a:r>
              <a:rPr lang="en-US" sz="3084">
                <a:solidFill>
                  <a:srgbClr val="0053A6"/>
                </a:solidFill>
                <a:latin typeface="Glacial Indifference"/>
              </a:rPr>
              <a:t>The Importance of Tailored and Inclusive Solutions in Language Technology Advancements</a:t>
            </a:r>
          </a:p>
        </p:txBody>
      </p:sp>
      <p:sp>
        <p:nvSpPr>
          <p:cNvPr name="TextBox 14" id="14"/>
          <p:cNvSpPr txBox="true"/>
          <p:nvPr/>
        </p:nvSpPr>
        <p:spPr>
          <a:xfrm rot="0">
            <a:off x="5326340" y="5062450"/>
            <a:ext cx="3756246" cy="2153721"/>
          </a:xfrm>
          <a:prstGeom prst="rect">
            <a:avLst/>
          </a:prstGeom>
        </p:spPr>
        <p:txBody>
          <a:bodyPr anchor="t" rtlCol="false" tIns="0" lIns="0" bIns="0" rIns="0">
            <a:spAutoFit/>
          </a:bodyPr>
          <a:lstStyle/>
          <a:p>
            <a:pPr algn="ctr" marL="0" indent="0" lvl="0">
              <a:lnSpc>
                <a:spcPts val="3392"/>
              </a:lnSpc>
              <a:spcBef>
                <a:spcPct val="0"/>
              </a:spcBef>
            </a:pPr>
            <a:r>
              <a:rPr lang="en-US" sz="3084">
                <a:solidFill>
                  <a:srgbClr val="0053A6"/>
                </a:solidFill>
                <a:latin typeface="Glacial Indifference"/>
              </a:rPr>
              <a:t>The Value of Culturally Relevant Approaches in Enhancing Language Learning</a:t>
            </a:r>
          </a:p>
        </p:txBody>
      </p:sp>
      <p:sp>
        <p:nvSpPr>
          <p:cNvPr name="TextBox 15" id="15"/>
          <p:cNvSpPr txBox="true"/>
          <p:nvPr/>
        </p:nvSpPr>
        <p:spPr>
          <a:xfrm rot="0">
            <a:off x="9529367" y="5062450"/>
            <a:ext cx="3756246" cy="1725096"/>
          </a:xfrm>
          <a:prstGeom prst="rect">
            <a:avLst/>
          </a:prstGeom>
        </p:spPr>
        <p:txBody>
          <a:bodyPr anchor="t" rtlCol="false" tIns="0" lIns="0" bIns="0" rIns="0">
            <a:spAutoFit/>
          </a:bodyPr>
          <a:lstStyle/>
          <a:p>
            <a:pPr algn="ctr" marL="0" indent="0" lvl="0">
              <a:lnSpc>
                <a:spcPts val="3392"/>
              </a:lnSpc>
              <a:spcBef>
                <a:spcPct val="0"/>
              </a:spcBef>
            </a:pPr>
            <a:r>
              <a:rPr lang="en-US" sz="3084">
                <a:solidFill>
                  <a:srgbClr val="0053A6"/>
                </a:solidFill>
                <a:latin typeface="Glacial Indifference"/>
              </a:rPr>
              <a:t>The Importance of Adapting Technology to Meet Diverse Linguistic Needs</a:t>
            </a:r>
          </a:p>
        </p:txBody>
      </p:sp>
      <p:sp>
        <p:nvSpPr>
          <p:cNvPr name="TextBox 16" id="16"/>
          <p:cNvSpPr txBox="true"/>
          <p:nvPr/>
        </p:nvSpPr>
        <p:spPr>
          <a:xfrm rot="0">
            <a:off x="13733287" y="5062450"/>
            <a:ext cx="3756246" cy="1725096"/>
          </a:xfrm>
          <a:prstGeom prst="rect">
            <a:avLst/>
          </a:prstGeom>
        </p:spPr>
        <p:txBody>
          <a:bodyPr anchor="t" rtlCol="false" tIns="0" lIns="0" bIns="0" rIns="0">
            <a:spAutoFit/>
          </a:bodyPr>
          <a:lstStyle/>
          <a:p>
            <a:pPr algn="ctr" marL="0" indent="0" lvl="0">
              <a:lnSpc>
                <a:spcPts val="3392"/>
              </a:lnSpc>
              <a:spcBef>
                <a:spcPct val="0"/>
              </a:spcBef>
            </a:pPr>
            <a:r>
              <a:rPr lang="en-US" sz="3084">
                <a:solidFill>
                  <a:srgbClr val="0053A6"/>
                </a:solidFill>
                <a:latin typeface="Glacial Indifference"/>
              </a:rPr>
              <a:t>Challenges in Creating Specialized Models for Regional Accents</a:t>
            </a:r>
          </a:p>
        </p:txBody>
      </p:sp>
      <p:sp>
        <p:nvSpPr>
          <p:cNvPr name="TextBox 17" id="17"/>
          <p:cNvSpPr txBox="true"/>
          <p:nvPr/>
        </p:nvSpPr>
        <p:spPr>
          <a:xfrm rot="0">
            <a:off x="2541830" y="3503346"/>
            <a:ext cx="939588" cy="905462"/>
          </a:xfrm>
          <a:prstGeom prst="rect">
            <a:avLst/>
          </a:prstGeom>
        </p:spPr>
        <p:txBody>
          <a:bodyPr anchor="t" rtlCol="false" tIns="0" lIns="0" bIns="0" rIns="0">
            <a:spAutoFit/>
          </a:bodyPr>
          <a:lstStyle/>
          <a:p>
            <a:pPr algn="ctr" marL="0" indent="0" lvl="1">
              <a:lnSpc>
                <a:spcPts val="7618"/>
              </a:lnSpc>
              <a:spcBef>
                <a:spcPct val="0"/>
              </a:spcBef>
            </a:pPr>
            <a:r>
              <a:rPr lang="en-US" sz="4852" u="none">
                <a:solidFill>
                  <a:srgbClr val="0053A6"/>
                </a:solidFill>
                <a:latin typeface="Glacial Indifference Bold"/>
              </a:rPr>
              <a:t>1</a:t>
            </a:r>
          </a:p>
        </p:txBody>
      </p:sp>
      <p:sp>
        <p:nvSpPr>
          <p:cNvPr name="TextBox 18" id="18"/>
          <p:cNvSpPr txBox="true"/>
          <p:nvPr/>
        </p:nvSpPr>
        <p:spPr>
          <a:xfrm rot="0">
            <a:off x="6734669" y="3503346"/>
            <a:ext cx="939588" cy="905462"/>
          </a:xfrm>
          <a:prstGeom prst="rect">
            <a:avLst/>
          </a:prstGeom>
        </p:spPr>
        <p:txBody>
          <a:bodyPr anchor="t" rtlCol="false" tIns="0" lIns="0" bIns="0" rIns="0">
            <a:spAutoFit/>
          </a:bodyPr>
          <a:lstStyle/>
          <a:p>
            <a:pPr algn="ctr" marL="0" indent="0" lvl="1">
              <a:lnSpc>
                <a:spcPts val="7618"/>
              </a:lnSpc>
              <a:spcBef>
                <a:spcPct val="0"/>
              </a:spcBef>
            </a:pPr>
            <a:r>
              <a:rPr lang="en-US" sz="4852" u="none">
                <a:solidFill>
                  <a:srgbClr val="0053A6"/>
                </a:solidFill>
                <a:latin typeface="Glacial Indifference Bold"/>
              </a:rPr>
              <a:t>2</a:t>
            </a:r>
          </a:p>
        </p:txBody>
      </p:sp>
      <p:sp>
        <p:nvSpPr>
          <p:cNvPr name="TextBox 19" id="19"/>
          <p:cNvSpPr txBox="true"/>
          <p:nvPr/>
        </p:nvSpPr>
        <p:spPr>
          <a:xfrm rot="0">
            <a:off x="10937695" y="3503346"/>
            <a:ext cx="939588" cy="905462"/>
          </a:xfrm>
          <a:prstGeom prst="rect">
            <a:avLst/>
          </a:prstGeom>
        </p:spPr>
        <p:txBody>
          <a:bodyPr anchor="t" rtlCol="false" tIns="0" lIns="0" bIns="0" rIns="0">
            <a:spAutoFit/>
          </a:bodyPr>
          <a:lstStyle/>
          <a:p>
            <a:pPr algn="ctr" marL="0" indent="0" lvl="1">
              <a:lnSpc>
                <a:spcPts val="7618"/>
              </a:lnSpc>
              <a:spcBef>
                <a:spcPct val="0"/>
              </a:spcBef>
            </a:pPr>
            <a:r>
              <a:rPr lang="en-US" sz="4852" u="none">
                <a:solidFill>
                  <a:srgbClr val="0053A6"/>
                </a:solidFill>
                <a:latin typeface="Glacial Indifference Bold"/>
              </a:rPr>
              <a:t>3</a:t>
            </a:r>
          </a:p>
        </p:txBody>
      </p:sp>
      <p:sp>
        <p:nvSpPr>
          <p:cNvPr name="TextBox 20" id="20"/>
          <p:cNvSpPr txBox="true"/>
          <p:nvPr/>
        </p:nvSpPr>
        <p:spPr>
          <a:xfrm rot="0">
            <a:off x="15141616" y="3503346"/>
            <a:ext cx="939588" cy="905462"/>
          </a:xfrm>
          <a:prstGeom prst="rect">
            <a:avLst/>
          </a:prstGeom>
        </p:spPr>
        <p:txBody>
          <a:bodyPr anchor="t" rtlCol="false" tIns="0" lIns="0" bIns="0" rIns="0">
            <a:spAutoFit/>
          </a:bodyPr>
          <a:lstStyle/>
          <a:p>
            <a:pPr algn="ctr" marL="0" indent="0" lvl="1">
              <a:lnSpc>
                <a:spcPts val="7618"/>
              </a:lnSpc>
              <a:spcBef>
                <a:spcPct val="0"/>
              </a:spcBef>
            </a:pPr>
            <a:r>
              <a:rPr lang="en-US" sz="4852">
                <a:solidFill>
                  <a:srgbClr val="0053A6"/>
                </a:solidFill>
                <a:latin typeface="Glacial Indifference Bold"/>
              </a:rPr>
              <a:t>4</a:t>
            </a:r>
          </a:p>
        </p:txBody>
      </p:sp>
      <p:sp>
        <p:nvSpPr>
          <p:cNvPr name="TextBox 21" id="21"/>
          <p:cNvSpPr txBox="true"/>
          <p:nvPr/>
        </p:nvSpPr>
        <p:spPr>
          <a:xfrm rot="0">
            <a:off x="1060177" y="1282531"/>
            <a:ext cx="7456329" cy="853440"/>
          </a:xfrm>
          <a:prstGeom prst="rect">
            <a:avLst/>
          </a:prstGeom>
        </p:spPr>
        <p:txBody>
          <a:bodyPr anchor="t" rtlCol="false" tIns="0" lIns="0" bIns="0" rIns="0">
            <a:spAutoFit/>
          </a:bodyPr>
          <a:lstStyle/>
          <a:p>
            <a:pPr algn="l">
              <a:lnSpc>
                <a:spcPts val="6480"/>
              </a:lnSpc>
            </a:pPr>
            <a:r>
              <a:rPr lang="en-US" sz="6000">
                <a:solidFill>
                  <a:srgbClr val="0053A6"/>
                </a:solidFill>
                <a:latin typeface="Glacial Indifference Bold"/>
              </a:rPr>
              <a:t>Key Take-aways</a:t>
            </a:r>
          </a:p>
        </p:txBody>
      </p:sp>
      <p:sp>
        <p:nvSpPr>
          <p:cNvPr name="TextBox 22" id="22"/>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881285" y="5874315"/>
            <a:ext cx="4525430" cy="222562"/>
          </a:xfrm>
          <a:custGeom>
            <a:avLst/>
            <a:gdLst/>
            <a:ahLst/>
            <a:cxnLst/>
            <a:rect r="r" b="b" t="t" l="l"/>
            <a:pathLst>
              <a:path h="222562" w="4525430">
                <a:moveTo>
                  <a:pt x="0" y="0"/>
                </a:moveTo>
                <a:lnTo>
                  <a:pt x="4525430" y="0"/>
                </a:lnTo>
                <a:lnTo>
                  <a:pt x="4525430" y="222562"/>
                </a:lnTo>
                <a:lnTo>
                  <a:pt x="0" y="222562"/>
                </a:lnTo>
                <a:lnTo>
                  <a:pt x="0" y="0"/>
                </a:lnTo>
                <a:close/>
              </a:path>
            </a:pathLst>
          </a:custGeom>
          <a:blipFill>
            <a:blip r:embed="rId2"/>
            <a:stretch>
              <a:fillRect l="0" t="-7810" r="0" b="-7810"/>
            </a:stretch>
          </a:blipFill>
        </p:spPr>
      </p:sp>
      <p:sp>
        <p:nvSpPr>
          <p:cNvPr name="Freeform 3" id="3"/>
          <p:cNvSpPr/>
          <p:nvPr/>
        </p:nvSpPr>
        <p:spPr>
          <a:xfrm flipH="false" flipV="false" rot="0">
            <a:off x="4976441" y="2367347"/>
            <a:ext cx="8335118" cy="5552307"/>
          </a:xfrm>
          <a:custGeom>
            <a:avLst/>
            <a:gdLst/>
            <a:ahLst/>
            <a:cxnLst/>
            <a:rect r="r" b="b" t="t" l="l"/>
            <a:pathLst>
              <a:path h="5552307" w="8335118">
                <a:moveTo>
                  <a:pt x="0" y="0"/>
                </a:moveTo>
                <a:lnTo>
                  <a:pt x="8335118" y="0"/>
                </a:lnTo>
                <a:lnTo>
                  <a:pt x="8335118" y="5552306"/>
                </a:lnTo>
                <a:lnTo>
                  <a:pt x="0" y="5552306"/>
                </a:lnTo>
                <a:lnTo>
                  <a:pt x="0" y="0"/>
                </a:lnTo>
                <a:close/>
              </a:path>
            </a:pathLst>
          </a:custGeom>
          <a:blipFill>
            <a:blip r:embed="rId3"/>
            <a:stretch>
              <a:fillRect l="0" t="0" r="0" b="0"/>
            </a:stretch>
          </a:blipFill>
        </p:spPr>
      </p:sp>
      <p:sp>
        <p:nvSpPr>
          <p:cNvPr name="TextBox 4" id="4"/>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
        <p:nvSpPr>
          <p:cNvPr name="TextBox 5" id="5"/>
          <p:cNvSpPr txBox="true"/>
          <p:nvPr/>
        </p:nvSpPr>
        <p:spPr>
          <a:xfrm rot="0">
            <a:off x="7862649" y="7226831"/>
            <a:ext cx="2562701"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Team AIChemists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53A6"/>
        </a:solidFill>
      </p:bgPr>
    </p:bg>
    <p:spTree>
      <p:nvGrpSpPr>
        <p:cNvPr id="1" name=""/>
        <p:cNvGrpSpPr/>
        <p:nvPr/>
      </p:nvGrpSpPr>
      <p:grpSpPr>
        <a:xfrm>
          <a:off x="0" y="0"/>
          <a:ext cx="0" cy="0"/>
          <a:chOff x="0" y="0"/>
          <a:chExt cx="0" cy="0"/>
        </a:xfrm>
      </p:grpSpPr>
      <p:sp>
        <p:nvSpPr>
          <p:cNvPr name="Freeform 2" id="2"/>
          <p:cNvSpPr/>
          <p:nvPr/>
        </p:nvSpPr>
        <p:spPr>
          <a:xfrm flipH="false" flipV="false" rot="0">
            <a:off x="983671" y="9095505"/>
            <a:ext cx="1987200" cy="671730"/>
          </a:xfrm>
          <a:custGeom>
            <a:avLst/>
            <a:gdLst/>
            <a:ahLst/>
            <a:cxnLst/>
            <a:rect r="r" b="b" t="t" l="l"/>
            <a:pathLst>
              <a:path h="671730" w="1987200">
                <a:moveTo>
                  <a:pt x="0" y="0"/>
                </a:moveTo>
                <a:lnTo>
                  <a:pt x="1987201" y="0"/>
                </a:lnTo>
                <a:lnTo>
                  <a:pt x="1987201" y="671730"/>
                </a:lnTo>
                <a:lnTo>
                  <a:pt x="0" y="671730"/>
                </a:lnTo>
                <a:lnTo>
                  <a:pt x="0" y="0"/>
                </a:lnTo>
                <a:close/>
              </a:path>
            </a:pathLst>
          </a:custGeom>
          <a:blipFill>
            <a:blip r:embed="rId2"/>
            <a:stretch>
              <a:fillRect l="0" t="-301" r="0" b="-301"/>
            </a:stretch>
          </a:blipFill>
        </p:spPr>
      </p:sp>
      <p:sp>
        <p:nvSpPr>
          <p:cNvPr name="TextBox 3" id="3"/>
          <p:cNvSpPr txBox="true"/>
          <p:nvPr/>
        </p:nvSpPr>
        <p:spPr>
          <a:xfrm rot="0">
            <a:off x="7351035" y="4837824"/>
            <a:ext cx="3931918" cy="542925"/>
          </a:xfrm>
          <a:prstGeom prst="rect">
            <a:avLst/>
          </a:prstGeom>
        </p:spPr>
        <p:txBody>
          <a:bodyPr anchor="t" rtlCol="false" tIns="0" lIns="0" bIns="0" rIns="0">
            <a:spAutoFit/>
          </a:bodyPr>
          <a:lstStyle/>
          <a:p>
            <a:pPr algn="l">
              <a:lnSpc>
                <a:spcPts val="4320"/>
              </a:lnSpc>
            </a:pPr>
            <a:r>
              <a:rPr lang="en-US" sz="3600" spc="33">
                <a:solidFill>
                  <a:srgbClr val="FFFFFF"/>
                </a:solidFill>
                <a:latin typeface="Glacial Indifference"/>
              </a:rPr>
              <a:t>MEET THE TEAM!!</a:t>
            </a:r>
          </a:p>
        </p:txBody>
      </p:sp>
      <p:sp>
        <p:nvSpPr>
          <p:cNvPr name="Freeform 4" id="4"/>
          <p:cNvSpPr/>
          <p:nvPr/>
        </p:nvSpPr>
        <p:spPr>
          <a:xfrm flipH="false" flipV="false" rot="0">
            <a:off x="1028700" y="3533429"/>
            <a:ext cx="16230600" cy="3220142"/>
          </a:xfrm>
          <a:custGeom>
            <a:avLst/>
            <a:gdLst/>
            <a:ahLst/>
            <a:cxnLst/>
            <a:rect r="r" b="b" t="t" l="l"/>
            <a:pathLst>
              <a:path h="3220142" w="16230600">
                <a:moveTo>
                  <a:pt x="0" y="0"/>
                </a:moveTo>
                <a:lnTo>
                  <a:pt x="16230600" y="0"/>
                </a:lnTo>
                <a:lnTo>
                  <a:pt x="16230600" y="3220142"/>
                </a:lnTo>
                <a:lnTo>
                  <a:pt x="0" y="3220142"/>
                </a:lnTo>
                <a:lnTo>
                  <a:pt x="0" y="0"/>
                </a:lnTo>
                <a:close/>
              </a:path>
            </a:pathLst>
          </a:custGeom>
          <a:blipFill>
            <a:blip r:embed="rId3"/>
            <a:stretch>
              <a:fillRect l="0" t="0" r="0" b="0"/>
            </a:stretch>
          </a:blipFill>
          <a:ln cap="sq">
            <a:noFill/>
            <a:prstDash val="solid"/>
            <a:miter/>
          </a:ln>
        </p:spPr>
      </p:sp>
      <p:grpSp>
        <p:nvGrpSpPr>
          <p:cNvPr name="Group 5" id="5"/>
          <p:cNvGrpSpPr/>
          <p:nvPr/>
        </p:nvGrpSpPr>
        <p:grpSpPr>
          <a:xfrm rot="0">
            <a:off x="6543737" y="4707590"/>
            <a:ext cx="5200526" cy="803392"/>
            <a:chOff x="0" y="0"/>
            <a:chExt cx="1369686" cy="211593"/>
          </a:xfrm>
        </p:grpSpPr>
        <p:sp>
          <p:nvSpPr>
            <p:cNvPr name="Freeform 6" id="6"/>
            <p:cNvSpPr/>
            <p:nvPr/>
          </p:nvSpPr>
          <p:spPr>
            <a:xfrm flipH="false" flipV="false" rot="0">
              <a:off x="0" y="0"/>
              <a:ext cx="1369686" cy="211593"/>
            </a:xfrm>
            <a:custGeom>
              <a:avLst/>
              <a:gdLst/>
              <a:ahLst/>
              <a:cxnLst/>
              <a:rect r="r" b="b" t="t" l="l"/>
              <a:pathLst>
                <a:path h="211593" w="1369686">
                  <a:moveTo>
                    <a:pt x="0" y="0"/>
                  </a:moveTo>
                  <a:lnTo>
                    <a:pt x="1369686" y="0"/>
                  </a:lnTo>
                  <a:lnTo>
                    <a:pt x="1369686" y="211593"/>
                  </a:lnTo>
                  <a:lnTo>
                    <a:pt x="0" y="211593"/>
                  </a:lnTo>
                  <a:close/>
                </a:path>
              </a:pathLst>
            </a:custGeom>
            <a:solidFill>
              <a:srgbClr val="0053A6"/>
            </a:solidFill>
          </p:spPr>
        </p:sp>
        <p:sp>
          <p:nvSpPr>
            <p:cNvPr name="TextBox 7" id="7"/>
            <p:cNvSpPr txBox="true"/>
            <p:nvPr/>
          </p:nvSpPr>
          <p:spPr>
            <a:xfrm>
              <a:off x="0" y="0"/>
              <a:ext cx="1369686" cy="211593"/>
            </a:xfrm>
            <a:prstGeom prst="rect">
              <a:avLst/>
            </a:prstGeom>
          </p:spPr>
          <p:txBody>
            <a:bodyPr anchor="ctr" rtlCol="false" tIns="50800" lIns="50800" bIns="50800" rIns="50800"/>
            <a:lstStyle/>
            <a:p>
              <a:pPr algn="ctr">
                <a:lnSpc>
                  <a:spcPts val="2160"/>
                </a:lnSpc>
              </a:pPr>
            </a:p>
          </p:txBody>
        </p:sp>
      </p:grpSp>
      <p:sp>
        <p:nvSpPr>
          <p:cNvPr name="TextBox 8" id="8"/>
          <p:cNvSpPr txBox="true"/>
          <p:nvPr/>
        </p:nvSpPr>
        <p:spPr>
          <a:xfrm rot="0">
            <a:off x="7351035" y="4764740"/>
            <a:ext cx="3787386" cy="853440"/>
          </a:xfrm>
          <a:prstGeom prst="rect">
            <a:avLst/>
          </a:prstGeom>
        </p:spPr>
        <p:txBody>
          <a:bodyPr anchor="t" rtlCol="false" tIns="0" lIns="0" bIns="0" rIns="0">
            <a:spAutoFit/>
          </a:bodyPr>
          <a:lstStyle/>
          <a:p>
            <a:pPr algn="l">
              <a:lnSpc>
                <a:spcPts val="6480"/>
              </a:lnSpc>
            </a:pPr>
            <a:r>
              <a:rPr lang="en-US" sz="6000">
                <a:solidFill>
                  <a:srgbClr val="FFFFFF"/>
                </a:solidFill>
                <a:latin typeface="Glacial Indifference Bold"/>
              </a:rPr>
              <a:t>The Team</a:t>
            </a:r>
          </a:p>
        </p:txBody>
      </p:sp>
      <p:sp>
        <p:nvSpPr>
          <p:cNvPr name="TextBox 9" id="9"/>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68737" y="9095505"/>
            <a:ext cx="1987200" cy="671730"/>
          </a:xfrm>
          <a:custGeom>
            <a:avLst/>
            <a:gdLst/>
            <a:ahLst/>
            <a:cxnLst/>
            <a:rect r="r" b="b" t="t" l="l"/>
            <a:pathLst>
              <a:path h="671730" w="1987200">
                <a:moveTo>
                  <a:pt x="0" y="0"/>
                </a:moveTo>
                <a:lnTo>
                  <a:pt x="1987200" y="0"/>
                </a:lnTo>
                <a:lnTo>
                  <a:pt x="1987200" y="671730"/>
                </a:lnTo>
                <a:lnTo>
                  <a:pt x="0" y="671730"/>
                </a:lnTo>
                <a:lnTo>
                  <a:pt x="0" y="0"/>
                </a:lnTo>
                <a:close/>
              </a:path>
            </a:pathLst>
          </a:custGeom>
          <a:blipFill>
            <a:blip r:embed="rId2"/>
            <a:stretch>
              <a:fillRect l="0" t="-471" r="0" b="-471"/>
            </a:stretch>
          </a:blipFill>
        </p:spPr>
      </p:sp>
      <p:sp>
        <p:nvSpPr>
          <p:cNvPr name="Freeform 3" id="3"/>
          <p:cNvSpPr/>
          <p:nvPr/>
        </p:nvSpPr>
        <p:spPr>
          <a:xfrm flipH="false" flipV="false" rot="0">
            <a:off x="1085062" y="2193952"/>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3"/>
            <a:stretch>
              <a:fillRect l="0" t="-7810" r="0" b="-7810"/>
            </a:stretch>
          </a:blipFill>
        </p:spPr>
      </p:sp>
      <p:sp>
        <p:nvSpPr>
          <p:cNvPr name="TextBox 4" id="4"/>
          <p:cNvSpPr txBox="true"/>
          <p:nvPr/>
        </p:nvSpPr>
        <p:spPr>
          <a:xfrm rot="0">
            <a:off x="1065666" y="1051944"/>
            <a:ext cx="13408267" cy="853440"/>
          </a:xfrm>
          <a:prstGeom prst="rect">
            <a:avLst/>
          </a:prstGeom>
        </p:spPr>
        <p:txBody>
          <a:bodyPr anchor="t" rtlCol="false" tIns="0" lIns="0" bIns="0" rIns="0">
            <a:spAutoFit/>
          </a:bodyPr>
          <a:lstStyle/>
          <a:p>
            <a:pPr algn="l">
              <a:lnSpc>
                <a:spcPts val="6480"/>
              </a:lnSpc>
            </a:pPr>
            <a:r>
              <a:rPr lang="en-US" sz="6000">
                <a:solidFill>
                  <a:srgbClr val="0053A6"/>
                </a:solidFill>
                <a:latin typeface="Glacial Indifference Bold"/>
              </a:rPr>
              <a:t>The Team - AIChemists </a:t>
            </a:r>
          </a:p>
        </p:txBody>
      </p:sp>
      <p:sp>
        <p:nvSpPr>
          <p:cNvPr name="TextBox 5" id="5"/>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
        <p:nvSpPr>
          <p:cNvPr name="TextBox 6" id="6"/>
          <p:cNvSpPr txBox="true"/>
          <p:nvPr/>
        </p:nvSpPr>
        <p:spPr>
          <a:xfrm rot="0">
            <a:off x="1085062" y="575694"/>
            <a:ext cx="1240155"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Group 5</a:t>
            </a:r>
          </a:p>
        </p:txBody>
      </p:sp>
      <p:sp>
        <p:nvSpPr>
          <p:cNvPr name="TextBox 7" id="7"/>
          <p:cNvSpPr txBox="true"/>
          <p:nvPr/>
        </p:nvSpPr>
        <p:spPr>
          <a:xfrm rot="0">
            <a:off x="1333460" y="6964612"/>
            <a:ext cx="2327838" cy="654609"/>
          </a:xfrm>
          <a:prstGeom prst="rect">
            <a:avLst/>
          </a:prstGeom>
        </p:spPr>
        <p:txBody>
          <a:bodyPr anchor="t" rtlCol="false" tIns="0" lIns="0" bIns="0" rIns="0">
            <a:spAutoFit/>
          </a:bodyPr>
          <a:lstStyle/>
          <a:p>
            <a:pPr algn="ctr">
              <a:lnSpc>
                <a:spcPts val="1701"/>
              </a:lnSpc>
              <a:spcBef>
                <a:spcPct val="0"/>
              </a:spcBef>
            </a:pPr>
            <a:r>
              <a:rPr lang="en-US" sz="1417" spc="13">
                <a:solidFill>
                  <a:srgbClr val="898989"/>
                </a:solidFill>
                <a:latin typeface="Glacial Indifference"/>
              </a:rPr>
              <a:t>Data Preprocessing, Analysis, Model Development and Documentation</a:t>
            </a:r>
          </a:p>
        </p:txBody>
      </p:sp>
      <p:grpSp>
        <p:nvGrpSpPr>
          <p:cNvPr name="Group 8" id="8"/>
          <p:cNvGrpSpPr/>
          <p:nvPr/>
        </p:nvGrpSpPr>
        <p:grpSpPr>
          <a:xfrm rot="0">
            <a:off x="1291396" y="2780444"/>
            <a:ext cx="2411967" cy="4193692"/>
            <a:chOff x="0" y="0"/>
            <a:chExt cx="3215956" cy="5591590"/>
          </a:xfrm>
        </p:grpSpPr>
        <p:sp>
          <p:nvSpPr>
            <p:cNvPr name="Freeform 9" id="9"/>
            <p:cNvSpPr/>
            <p:nvPr/>
          </p:nvSpPr>
          <p:spPr>
            <a:xfrm flipH="false" flipV="false" rot="0">
              <a:off x="179496" y="0"/>
              <a:ext cx="2856964" cy="3909276"/>
            </a:xfrm>
            <a:custGeom>
              <a:avLst/>
              <a:gdLst/>
              <a:ahLst/>
              <a:cxnLst/>
              <a:rect r="r" b="b" t="t" l="l"/>
              <a:pathLst>
                <a:path h="3909276" w="2856964">
                  <a:moveTo>
                    <a:pt x="0" y="0"/>
                  </a:moveTo>
                  <a:lnTo>
                    <a:pt x="2856964" y="0"/>
                  </a:lnTo>
                  <a:lnTo>
                    <a:pt x="2856964" y="3909276"/>
                  </a:lnTo>
                  <a:lnTo>
                    <a:pt x="0" y="3909276"/>
                  </a:lnTo>
                  <a:lnTo>
                    <a:pt x="0" y="0"/>
                  </a:lnTo>
                  <a:close/>
                </a:path>
              </a:pathLst>
            </a:custGeom>
            <a:blipFill>
              <a:blip r:embed="rId4"/>
              <a:stretch>
                <a:fillRect l="0" t="-26" r="0" b="-26"/>
              </a:stretch>
            </a:blipFill>
          </p:spPr>
        </p:sp>
        <p:sp>
          <p:nvSpPr>
            <p:cNvPr name="TextBox 10" id="10"/>
            <p:cNvSpPr txBox="true"/>
            <p:nvPr/>
          </p:nvSpPr>
          <p:spPr>
            <a:xfrm rot="0">
              <a:off x="0" y="4467005"/>
              <a:ext cx="3215956" cy="1124585"/>
            </a:xfrm>
            <a:prstGeom prst="rect">
              <a:avLst/>
            </a:prstGeom>
          </p:spPr>
          <p:txBody>
            <a:bodyPr anchor="t" rtlCol="false" tIns="0" lIns="0" bIns="0" rIns="0">
              <a:spAutoFit/>
            </a:bodyPr>
            <a:lstStyle/>
            <a:p>
              <a:pPr algn="ctr">
                <a:lnSpc>
                  <a:spcPts val="3240"/>
                </a:lnSpc>
              </a:pPr>
              <a:r>
                <a:rPr lang="en-US" sz="3000" spc="27">
                  <a:solidFill>
                    <a:srgbClr val="000000"/>
                  </a:solidFill>
                  <a:latin typeface="Glacial Indifference Bold"/>
                </a:rPr>
                <a:t>Anika </a:t>
              </a:r>
            </a:p>
            <a:p>
              <a:pPr algn="ctr">
                <a:lnSpc>
                  <a:spcPts val="3240"/>
                </a:lnSpc>
              </a:pPr>
              <a:r>
                <a:rPr lang="en-US" sz="3000" spc="28">
                  <a:solidFill>
                    <a:srgbClr val="000000"/>
                  </a:solidFill>
                  <a:latin typeface="Glacial Indifference Bold"/>
                </a:rPr>
                <a:t>Kamath</a:t>
              </a:r>
            </a:p>
          </p:txBody>
        </p:sp>
      </p:grpSp>
      <p:grpSp>
        <p:nvGrpSpPr>
          <p:cNvPr name="Group 11" id="11"/>
          <p:cNvGrpSpPr/>
          <p:nvPr/>
        </p:nvGrpSpPr>
        <p:grpSpPr>
          <a:xfrm rot="0">
            <a:off x="6563816" y="2780444"/>
            <a:ext cx="2411967" cy="4193692"/>
            <a:chOff x="0" y="0"/>
            <a:chExt cx="3215956" cy="5591590"/>
          </a:xfrm>
        </p:grpSpPr>
        <p:sp>
          <p:nvSpPr>
            <p:cNvPr name="Freeform 12" id="12"/>
            <p:cNvSpPr/>
            <p:nvPr/>
          </p:nvSpPr>
          <p:spPr>
            <a:xfrm flipH="false" flipV="false" rot="0">
              <a:off x="354287" y="0"/>
              <a:ext cx="2507382" cy="3927947"/>
            </a:xfrm>
            <a:custGeom>
              <a:avLst/>
              <a:gdLst/>
              <a:ahLst/>
              <a:cxnLst/>
              <a:rect r="r" b="b" t="t" l="l"/>
              <a:pathLst>
                <a:path h="3927947" w="2507382">
                  <a:moveTo>
                    <a:pt x="0" y="0"/>
                  </a:moveTo>
                  <a:lnTo>
                    <a:pt x="2507382" y="0"/>
                  </a:lnTo>
                  <a:lnTo>
                    <a:pt x="2507382" y="3927947"/>
                  </a:lnTo>
                  <a:lnTo>
                    <a:pt x="0" y="3927947"/>
                  </a:lnTo>
                  <a:lnTo>
                    <a:pt x="0" y="0"/>
                  </a:lnTo>
                  <a:close/>
                </a:path>
              </a:pathLst>
            </a:custGeom>
            <a:blipFill>
              <a:blip r:embed="rId5"/>
              <a:stretch>
                <a:fillRect l="0" t="0" r="0" b="0"/>
              </a:stretch>
            </a:blipFill>
          </p:spPr>
        </p:sp>
        <p:sp>
          <p:nvSpPr>
            <p:cNvPr name="TextBox 13" id="13"/>
            <p:cNvSpPr txBox="true"/>
            <p:nvPr/>
          </p:nvSpPr>
          <p:spPr>
            <a:xfrm rot="0">
              <a:off x="0" y="4467005"/>
              <a:ext cx="3215956" cy="1124585"/>
            </a:xfrm>
            <a:prstGeom prst="rect">
              <a:avLst/>
            </a:prstGeom>
          </p:spPr>
          <p:txBody>
            <a:bodyPr anchor="t" rtlCol="false" tIns="0" lIns="0" bIns="0" rIns="0">
              <a:spAutoFit/>
            </a:bodyPr>
            <a:lstStyle/>
            <a:p>
              <a:pPr algn="ctr">
                <a:lnSpc>
                  <a:spcPts val="3240"/>
                </a:lnSpc>
              </a:pPr>
              <a:r>
                <a:rPr lang="en-US" sz="3000" spc="28">
                  <a:solidFill>
                    <a:srgbClr val="000000"/>
                  </a:solidFill>
                  <a:latin typeface="Glacial Indifference"/>
                </a:rPr>
                <a:t>Kapilesh Neelakandan</a:t>
              </a:r>
            </a:p>
          </p:txBody>
        </p:sp>
      </p:grpSp>
      <p:grpSp>
        <p:nvGrpSpPr>
          <p:cNvPr name="Group 14" id="14"/>
          <p:cNvGrpSpPr/>
          <p:nvPr/>
        </p:nvGrpSpPr>
        <p:grpSpPr>
          <a:xfrm rot="0">
            <a:off x="12076590" y="2735677"/>
            <a:ext cx="2162318" cy="4238460"/>
            <a:chOff x="0" y="0"/>
            <a:chExt cx="2883091" cy="5651280"/>
          </a:xfrm>
        </p:grpSpPr>
        <p:sp>
          <p:nvSpPr>
            <p:cNvPr name="Freeform 15" id="15"/>
            <p:cNvSpPr/>
            <p:nvPr/>
          </p:nvSpPr>
          <p:spPr>
            <a:xfrm flipH="false" flipV="false" rot="0">
              <a:off x="0" y="0"/>
              <a:ext cx="2883091" cy="3909276"/>
            </a:xfrm>
            <a:custGeom>
              <a:avLst/>
              <a:gdLst/>
              <a:ahLst/>
              <a:cxnLst/>
              <a:rect r="r" b="b" t="t" l="l"/>
              <a:pathLst>
                <a:path h="3909276" w="2883091">
                  <a:moveTo>
                    <a:pt x="0" y="0"/>
                  </a:moveTo>
                  <a:lnTo>
                    <a:pt x="2883091" y="0"/>
                  </a:lnTo>
                  <a:lnTo>
                    <a:pt x="2883091" y="3909276"/>
                  </a:lnTo>
                  <a:lnTo>
                    <a:pt x="0" y="3909276"/>
                  </a:lnTo>
                  <a:lnTo>
                    <a:pt x="0" y="0"/>
                  </a:lnTo>
                  <a:close/>
                </a:path>
              </a:pathLst>
            </a:custGeom>
            <a:blipFill>
              <a:blip r:embed="rId6"/>
              <a:stretch>
                <a:fillRect l="0" t="0" r="0" b="0"/>
              </a:stretch>
            </a:blipFill>
          </p:spPr>
        </p:sp>
        <p:sp>
          <p:nvSpPr>
            <p:cNvPr name="TextBox 16" id="16"/>
            <p:cNvSpPr txBox="true"/>
            <p:nvPr/>
          </p:nvSpPr>
          <p:spPr>
            <a:xfrm rot="0">
              <a:off x="404114" y="4549555"/>
              <a:ext cx="2074862" cy="1101725"/>
            </a:xfrm>
            <a:prstGeom prst="rect">
              <a:avLst/>
            </a:prstGeom>
          </p:spPr>
          <p:txBody>
            <a:bodyPr anchor="t" rtlCol="false" tIns="0" lIns="0" bIns="0" rIns="0">
              <a:spAutoFit/>
            </a:bodyPr>
            <a:lstStyle/>
            <a:p>
              <a:pPr algn="ctr">
                <a:lnSpc>
                  <a:spcPts val="3240"/>
                </a:lnSpc>
              </a:pPr>
              <a:r>
                <a:rPr lang="en-US" sz="2700" spc="24">
                  <a:solidFill>
                    <a:srgbClr val="000000"/>
                  </a:solidFill>
                  <a:latin typeface="Glacial Indifference"/>
                </a:rPr>
                <a:t>Bhavishya </a:t>
              </a:r>
            </a:p>
            <a:p>
              <a:pPr algn="ctr">
                <a:lnSpc>
                  <a:spcPts val="3240"/>
                </a:lnSpc>
                <a:spcBef>
                  <a:spcPct val="0"/>
                </a:spcBef>
              </a:pPr>
              <a:r>
                <a:rPr lang="en-US" sz="2700" spc="25">
                  <a:solidFill>
                    <a:srgbClr val="000000"/>
                  </a:solidFill>
                  <a:latin typeface="Glacial Indifference"/>
                </a:rPr>
                <a:t>Sharma</a:t>
              </a:r>
            </a:p>
          </p:txBody>
        </p:sp>
      </p:grpSp>
      <p:grpSp>
        <p:nvGrpSpPr>
          <p:cNvPr name="Group 17" id="17"/>
          <p:cNvGrpSpPr/>
          <p:nvPr/>
        </p:nvGrpSpPr>
        <p:grpSpPr>
          <a:xfrm rot="0">
            <a:off x="3914136" y="4528745"/>
            <a:ext cx="2411967" cy="4508086"/>
            <a:chOff x="0" y="0"/>
            <a:chExt cx="3215956" cy="6010782"/>
          </a:xfrm>
        </p:grpSpPr>
        <p:sp>
          <p:nvSpPr>
            <p:cNvPr name="Freeform 18" id="18"/>
            <p:cNvSpPr/>
            <p:nvPr/>
          </p:nvSpPr>
          <p:spPr>
            <a:xfrm flipH="false" flipV="false" rot="0">
              <a:off x="379428" y="0"/>
              <a:ext cx="2457100" cy="3891080"/>
            </a:xfrm>
            <a:custGeom>
              <a:avLst/>
              <a:gdLst/>
              <a:ahLst/>
              <a:cxnLst/>
              <a:rect r="r" b="b" t="t" l="l"/>
              <a:pathLst>
                <a:path h="3891080" w="2457100">
                  <a:moveTo>
                    <a:pt x="0" y="0"/>
                  </a:moveTo>
                  <a:lnTo>
                    <a:pt x="2457100" y="0"/>
                  </a:lnTo>
                  <a:lnTo>
                    <a:pt x="2457100" y="3891080"/>
                  </a:lnTo>
                  <a:lnTo>
                    <a:pt x="0" y="3891080"/>
                  </a:lnTo>
                  <a:lnTo>
                    <a:pt x="0" y="0"/>
                  </a:lnTo>
                  <a:close/>
                </a:path>
              </a:pathLst>
            </a:custGeom>
            <a:blipFill>
              <a:blip r:embed="rId7"/>
              <a:stretch>
                <a:fillRect l="0" t="0" r="0" b="0"/>
              </a:stretch>
            </a:blipFill>
          </p:spPr>
        </p:sp>
        <p:sp>
          <p:nvSpPr>
            <p:cNvPr name="TextBox 19" id="19"/>
            <p:cNvSpPr txBox="true"/>
            <p:nvPr/>
          </p:nvSpPr>
          <p:spPr>
            <a:xfrm rot="0">
              <a:off x="0" y="4418329"/>
              <a:ext cx="3215956" cy="1592453"/>
            </a:xfrm>
            <a:prstGeom prst="rect">
              <a:avLst/>
            </a:prstGeom>
          </p:spPr>
          <p:txBody>
            <a:bodyPr anchor="t" rtlCol="false" tIns="0" lIns="0" bIns="0" rIns="0">
              <a:spAutoFit/>
            </a:bodyPr>
            <a:lstStyle/>
            <a:p>
              <a:pPr algn="ctr">
                <a:lnSpc>
                  <a:spcPts val="3132"/>
                </a:lnSpc>
              </a:pPr>
              <a:r>
                <a:rPr lang="en-US" sz="2900" spc="27">
                  <a:solidFill>
                    <a:srgbClr val="000000"/>
                  </a:solidFill>
                  <a:latin typeface="Glacial Indifference Bold"/>
                </a:rPr>
                <a:t>Santhosh Kumar Santhanam</a:t>
              </a:r>
            </a:p>
          </p:txBody>
        </p:sp>
      </p:grpSp>
      <p:grpSp>
        <p:nvGrpSpPr>
          <p:cNvPr name="Group 20" id="20"/>
          <p:cNvGrpSpPr/>
          <p:nvPr/>
        </p:nvGrpSpPr>
        <p:grpSpPr>
          <a:xfrm rot="0">
            <a:off x="9267020" y="4528745"/>
            <a:ext cx="2411967" cy="4180045"/>
            <a:chOff x="0" y="0"/>
            <a:chExt cx="3215956" cy="5573394"/>
          </a:xfrm>
        </p:grpSpPr>
        <p:sp>
          <p:nvSpPr>
            <p:cNvPr name="Freeform 21" id="21"/>
            <p:cNvSpPr/>
            <p:nvPr/>
          </p:nvSpPr>
          <p:spPr>
            <a:xfrm flipH="false" flipV="false" rot="0">
              <a:off x="308062" y="0"/>
              <a:ext cx="2599831" cy="3891080"/>
            </a:xfrm>
            <a:custGeom>
              <a:avLst/>
              <a:gdLst/>
              <a:ahLst/>
              <a:cxnLst/>
              <a:rect r="r" b="b" t="t" l="l"/>
              <a:pathLst>
                <a:path h="3891080" w="2599831">
                  <a:moveTo>
                    <a:pt x="0" y="0"/>
                  </a:moveTo>
                  <a:lnTo>
                    <a:pt x="2599831" y="0"/>
                  </a:lnTo>
                  <a:lnTo>
                    <a:pt x="2599831" y="3891080"/>
                  </a:lnTo>
                  <a:lnTo>
                    <a:pt x="0" y="3891080"/>
                  </a:lnTo>
                  <a:lnTo>
                    <a:pt x="0" y="0"/>
                  </a:lnTo>
                  <a:close/>
                </a:path>
              </a:pathLst>
            </a:custGeom>
            <a:blipFill>
              <a:blip r:embed="rId8"/>
              <a:stretch>
                <a:fillRect l="0" t="0" r="0" b="0"/>
              </a:stretch>
            </a:blipFill>
          </p:spPr>
        </p:sp>
        <p:sp>
          <p:nvSpPr>
            <p:cNvPr name="TextBox 22" id="22"/>
            <p:cNvSpPr txBox="true"/>
            <p:nvPr/>
          </p:nvSpPr>
          <p:spPr>
            <a:xfrm rot="0">
              <a:off x="0" y="4448809"/>
              <a:ext cx="3215956" cy="1124585"/>
            </a:xfrm>
            <a:prstGeom prst="rect">
              <a:avLst/>
            </a:prstGeom>
          </p:spPr>
          <p:txBody>
            <a:bodyPr anchor="t" rtlCol="false" tIns="0" lIns="0" bIns="0" rIns="0">
              <a:spAutoFit/>
            </a:bodyPr>
            <a:lstStyle/>
            <a:p>
              <a:pPr algn="ctr">
                <a:lnSpc>
                  <a:spcPts val="3240"/>
                </a:lnSpc>
              </a:pPr>
              <a:r>
                <a:rPr lang="en-US" sz="3000" spc="27">
                  <a:solidFill>
                    <a:srgbClr val="000000"/>
                  </a:solidFill>
                  <a:latin typeface="Glacial Indifference"/>
                </a:rPr>
                <a:t>Aryan</a:t>
              </a:r>
            </a:p>
            <a:p>
              <a:pPr algn="ctr">
                <a:lnSpc>
                  <a:spcPts val="3240"/>
                </a:lnSpc>
              </a:pPr>
              <a:r>
                <a:rPr lang="en-US" sz="3000" spc="28">
                  <a:solidFill>
                    <a:srgbClr val="000000"/>
                  </a:solidFill>
                  <a:latin typeface="Glacial Indifference"/>
                </a:rPr>
                <a:t>Gupta</a:t>
              </a:r>
            </a:p>
          </p:txBody>
        </p:sp>
      </p:grpSp>
      <p:grpSp>
        <p:nvGrpSpPr>
          <p:cNvPr name="Group 23" id="23"/>
          <p:cNvGrpSpPr/>
          <p:nvPr/>
        </p:nvGrpSpPr>
        <p:grpSpPr>
          <a:xfrm rot="0">
            <a:off x="14867558" y="4528745"/>
            <a:ext cx="2129046" cy="4157185"/>
            <a:chOff x="0" y="0"/>
            <a:chExt cx="2838728" cy="5542914"/>
          </a:xfrm>
        </p:grpSpPr>
        <p:sp>
          <p:nvSpPr>
            <p:cNvPr name="Freeform 24" id="24"/>
            <p:cNvSpPr/>
            <p:nvPr/>
          </p:nvSpPr>
          <p:spPr>
            <a:xfrm flipH="false" flipV="false" rot="0">
              <a:off x="0" y="0"/>
              <a:ext cx="2838728" cy="3909750"/>
            </a:xfrm>
            <a:custGeom>
              <a:avLst/>
              <a:gdLst/>
              <a:ahLst/>
              <a:cxnLst/>
              <a:rect r="r" b="b" t="t" l="l"/>
              <a:pathLst>
                <a:path h="3909750" w="2838728">
                  <a:moveTo>
                    <a:pt x="0" y="0"/>
                  </a:moveTo>
                  <a:lnTo>
                    <a:pt x="2838728" y="0"/>
                  </a:lnTo>
                  <a:lnTo>
                    <a:pt x="2838728" y="3909750"/>
                  </a:lnTo>
                  <a:lnTo>
                    <a:pt x="0" y="3909750"/>
                  </a:lnTo>
                  <a:lnTo>
                    <a:pt x="0" y="0"/>
                  </a:lnTo>
                  <a:close/>
                </a:path>
              </a:pathLst>
            </a:custGeom>
            <a:blipFill>
              <a:blip r:embed="rId9"/>
              <a:stretch>
                <a:fillRect l="0" t="0" r="0" b="0"/>
              </a:stretch>
            </a:blipFill>
          </p:spPr>
        </p:sp>
        <p:sp>
          <p:nvSpPr>
            <p:cNvPr name="TextBox 25" id="25"/>
            <p:cNvSpPr txBox="true"/>
            <p:nvPr/>
          </p:nvSpPr>
          <p:spPr>
            <a:xfrm rot="0">
              <a:off x="420527" y="4418329"/>
              <a:ext cx="1997674" cy="1124585"/>
            </a:xfrm>
            <a:prstGeom prst="rect">
              <a:avLst/>
            </a:prstGeom>
          </p:spPr>
          <p:txBody>
            <a:bodyPr anchor="t" rtlCol="false" tIns="0" lIns="0" bIns="0" rIns="0">
              <a:spAutoFit/>
            </a:bodyPr>
            <a:lstStyle/>
            <a:p>
              <a:pPr algn="ctr">
                <a:lnSpc>
                  <a:spcPts val="3240"/>
                </a:lnSpc>
              </a:pPr>
              <a:r>
                <a:rPr lang="en-US" sz="3000" spc="27">
                  <a:solidFill>
                    <a:srgbClr val="000000"/>
                  </a:solidFill>
                  <a:latin typeface="Glacial Indifference"/>
                </a:rPr>
                <a:t>Adithya </a:t>
              </a:r>
            </a:p>
            <a:p>
              <a:pPr algn="ctr">
                <a:lnSpc>
                  <a:spcPts val="3240"/>
                </a:lnSpc>
              </a:pPr>
              <a:r>
                <a:rPr lang="en-US" sz="3000" spc="28">
                  <a:solidFill>
                    <a:srgbClr val="000000"/>
                  </a:solidFill>
                  <a:latin typeface="Glacial Indifference"/>
                </a:rPr>
                <a:t>Murali</a:t>
              </a:r>
            </a:p>
          </p:txBody>
        </p:sp>
      </p:grpSp>
      <p:sp>
        <p:nvSpPr>
          <p:cNvPr name="TextBox 26" id="26"/>
          <p:cNvSpPr txBox="true"/>
          <p:nvPr/>
        </p:nvSpPr>
        <p:spPr>
          <a:xfrm rot="0">
            <a:off x="3914136" y="9099303"/>
            <a:ext cx="2327838" cy="1084665"/>
          </a:xfrm>
          <a:prstGeom prst="rect">
            <a:avLst/>
          </a:prstGeom>
        </p:spPr>
        <p:txBody>
          <a:bodyPr anchor="t" rtlCol="false" tIns="0" lIns="0" bIns="0" rIns="0">
            <a:spAutoFit/>
          </a:bodyPr>
          <a:lstStyle/>
          <a:p>
            <a:pPr algn="ctr">
              <a:lnSpc>
                <a:spcPts val="1701"/>
              </a:lnSpc>
            </a:pPr>
            <a:r>
              <a:rPr lang="en-US" sz="1417" spc="12">
                <a:solidFill>
                  <a:srgbClr val="898989"/>
                </a:solidFill>
                <a:latin typeface="Glacial Indifference"/>
              </a:rPr>
              <a:t>Data Preprocessing, Analysis, Model Development, Comparing Optimal Model and Documentation</a:t>
            </a:r>
          </a:p>
          <a:p>
            <a:pPr algn="ctr">
              <a:lnSpc>
                <a:spcPts val="1701"/>
              </a:lnSpc>
              <a:spcBef>
                <a:spcPct val="0"/>
              </a:spcBef>
            </a:pPr>
            <a:r>
              <a:rPr lang="en-US" sz="1417" spc="13">
                <a:solidFill>
                  <a:srgbClr val="898989"/>
                </a:solidFill>
                <a:latin typeface="Glacial Indifference"/>
              </a:rPr>
              <a:t> </a:t>
            </a:r>
          </a:p>
        </p:txBody>
      </p:sp>
      <p:sp>
        <p:nvSpPr>
          <p:cNvPr name="TextBox 27" id="27"/>
          <p:cNvSpPr txBox="true"/>
          <p:nvPr/>
        </p:nvSpPr>
        <p:spPr>
          <a:xfrm rot="0">
            <a:off x="9351148" y="8897598"/>
            <a:ext cx="2327838" cy="869637"/>
          </a:xfrm>
          <a:prstGeom prst="rect">
            <a:avLst/>
          </a:prstGeom>
        </p:spPr>
        <p:txBody>
          <a:bodyPr anchor="t" rtlCol="false" tIns="0" lIns="0" bIns="0" rIns="0">
            <a:spAutoFit/>
          </a:bodyPr>
          <a:lstStyle/>
          <a:p>
            <a:pPr algn="ctr">
              <a:lnSpc>
                <a:spcPts val="1701"/>
              </a:lnSpc>
              <a:spcBef>
                <a:spcPct val="0"/>
              </a:spcBef>
            </a:pPr>
            <a:r>
              <a:rPr lang="en-US" sz="1417" spc="13">
                <a:solidFill>
                  <a:srgbClr val="898989"/>
                </a:solidFill>
                <a:latin typeface="Glacial Indifference"/>
              </a:rPr>
              <a:t> Openai-GPT API Integration, gtts Integration,  Capturing Speech Input and Front-End Development using gradio </a:t>
            </a:r>
          </a:p>
        </p:txBody>
      </p:sp>
      <p:sp>
        <p:nvSpPr>
          <p:cNvPr name="TextBox 28" id="28"/>
          <p:cNvSpPr txBox="true"/>
          <p:nvPr/>
        </p:nvSpPr>
        <p:spPr>
          <a:xfrm rot="0">
            <a:off x="11993830" y="7287154"/>
            <a:ext cx="2327838" cy="1299693"/>
          </a:xfrm>
          <a:prstGeom prst="rect">
            <a:avLst/>
          </a:prstGeom>
        </p:spPr>
        <p:txBody>
          <a:bodyPr anchor="t" rtlCol="false" tIns="0" lIns="0" bIns="0" rIns="0">
            <a:spAutoFit/>
          </a:bodyPr>
          <a:lstStyle/>
          <a:p>
            <a:pPr algn="ctr">
              <a:lnSpc>
                <a:spcPts val="1701"/>
              </a:lnSpc>
            </a:pPr>
            <a:r>
              <a:rPr lang="en-US" sz="1417" spc="12">
                <a:solidFill>
                  <a:srgbClr val="898989"/>
                </a:solidFill>
                <a:latin typeface="Glacial Indifference"/>
              </a:rPr>
              <a:t>Systems Modelling,</a:t>
            </a:r>
          </a:p>
          <a:p>
            <a:pPr algn="ctr">
              <a:lnSpc>
                <a:spcPts val="1701"/>
              </a:lnSpc>
            </a:pPr>
            <a:r>
              <a:rPr lang="en-US" sz="1417" spc="12">
                <a:solidFill>
                  <a:srgbClr val="898989"/>
                </a:solidFill>
                <a:latin typeface="Glacial Indifference"/>
              </a:rPr>
              <a:t>Dataset Research,</a:t>
            </a:r>
          </a:p>
          <a:p>
            <a:pPr algn="ctr">
              <a:lnSpc>
                <a:spcPts val="1701"/>
              </a:lnSpc>
            </a:pPr>
            <a:r>
              <a:rPr lang="en-US" sz="1417" spc="12">
                <a:solidFill>
                  <a:srgbClr val="898989"/>
                </a:solidFill>
                <a:latin typeface="Glacial Indifference"/>
              </a:rPr>
              <a:t>Grammar correction</a:t>
            </a:r>
          </a:p>
          <a:p>
            <a:pPr algn="ctr">
              <a:lnSpc>
                <a:spcPts val="1701"/>
              </a:lnSpc>
            </a:pPr>
            <a:r>
              <a:rPr lang="en-US" sz="1417" spc="12">
                <a:solidFill>
                  <a:srgbClr val="898989"/>
                </a:solidFill>
                <a:latin typeface="Glacial Indifference"/>
              </a:rPr>
              <a:t>Models Implementation, </a:t>
            </a:r>
          </a:p>
          <a:p>
            <a:pPr algn="ctr">
              <a:lnSpc>
                <a:spcPts val="1701"/>
              </a:lnSpc>
            </a:pPr>
            <a:r>
              <a:rPr lang="en-US" sz="1417" spc="12">
                <a:solidFill>
                  <a:srgbClr val="898989"/>
                </a:solidFill>
                <a:latin typeface="Glacial Indifference"/>
              </a:rPr>
              <a:t>Documentation</a:t>
            </a:r>
          </a:p>
          <a:p>
            <a:pPr algn="ctr">
              <a:lnSpc>
                <a:spcPts val="1701"/>
              </a:lnSpc>
              <a:spcBef>
                <a:spcPct val="0"/>
              </a:spcBef>
            </a:pPr>
          </a:p>
        </p:txBody>
      </p:sp>
      <p:sp>
        <p:nvSpPr>
          <p:cNvPr name="TextBox 29" id="29"/>
          <p:cNvSpPr txBox="true"/>
          <p:nvPr/>
        </p:nvSpPr>
        <p:spPr>
          <a:xfrm rot="0">
            <a:off x="6563816" y="7179640"/>
            <a:ext cx="2327838" cy="869637"/>
          </a:xfrm>
          <a:prstGeom prst="rect">
            <a:avLst/>
          </a:prstGeom>
        </p:spPr>
        <p:txBody>
          <a:bodyPr anchor="t" rtlCol="false" tIns="0" lIns="0" bIns="0" rIns="0">
            <a:spAutoFit/>
          </a:bodyPr>
          <a:lstStyle/>
          <a:p>
            <a:pPr algn="ctr">
              <a:lnSpc>
                <a:spcPts val="1701"/>
              </a:lnSpc>
              <a:spcBef>
                <a:spcPct val="0"/>
              </a:spcBef>
            </a:pPr>
            <a:r>
              <a:rPr lang="en-US" sz="1417" spc="13">
                <a:solidFill>
                  <a:srgbClr val="898989"/>
                </a:solidFill>
                <a:latin typeface="Glacial Indifference"/>
              </a:rPr>
              <a:t> Openai-GPT API Integration, gtts Integration,  Capturing Speech Input and Front-End Development using gradio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68737" y="9095505"/>
            <a:ext cx="1987200" cy="671730"/>
          </a:xfrm>
          <a:custGeom>
            <a:avLst/>
            <a:gdLst/>
            <a:ahLst/>
            <a:cxnLst/>
            <a:rect r="r" b="b" t="t" l="l"/>
            <a:pathLst>
              <a:path h="671730" w="1987200">
                <a:moveTo>
                  <a:pt x="0" y="0"/>
                </a:moveTo>
                <a:lnTo>
                  <a:pt x="1987200" y="0"/>
                </a:lnTo>
                <a:lnTo>
                  <a:pt x="1987200" y="671730"/>
                </a:lnTo>
                <a:lnTo>
                  <a:pt x="0" y="671730"/>
                </a:lnTo>
                <a:lnTo>
                  <a:pt x="0" y="0"/>
                </a:lnTo>
                <a:close/>
              </a:path>
            </a:pathLst>
          </a:custGeom>
          <a:blipFill>
            <a:blip r:embed="rId2"/>
            <a:stretch>
              <a:fillRect l="0" t="-471" r="0" b="-471"/>
            </a:stretch>
          </a:blipFill>
        </p:spPr>
      </p:sp>
      <p:sp>
        <p:nvSpPr>
          <p:cNvPr name="Freeform 3" id="3"/>
          <p:cNvSpPr/>
          <p:nvPr/>
        </p:nvSpPr>
        <p:spPr>
          <a:xfrm flipH="false" flipV="false" rot="0">
            <a:off x="1079574" y="2424538"/>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3"/>
            <a:stretch>
              <a:fillRect l="0" t="-7810" r="0" b="-7810"/>
            </a:stretch>
          </a:blipFill>
        </p:spPr>
      </p:sp>
      <p:sp>
        <p:nvSpPr>
          <p:cNvPr name="Freeform 4" id="4"/>
          <p:cNvSpPr/>
          <p:nvPr/>
        </p:nvSpPr>
        <p:spPr>
          <a:xfrm flipH="false" flipV="false" rot="0">
            <a:off x="674525" y="5001270"/>
            <a:ext cx="1746434" cy="936655"/>
          </a:xfrm>
          <a:custGeom>
            <a:avLst/>
            <a:gdLst/>
            <a:ahLst/>
            <a:cxnLst/>
            <a:rect r="r" b="b" t="t" l="l"/>
            <a:pathLst>
              <a:path h="936655" w="1746434">
                <a:moveTo>
                  <a:pt x="0" y="0"/>
                </a:moveTo>
                <a:lnTo>
                  <a:pt x="1746433" y="0"/>
                </a:lnTo>
                <a:lnTo>
                  <a:pt x="1746433" y="936655"/>
                </a:lnTo>
                <a:lnTo>
                  <a:pt x="0" y="936655"/>
                </a:lnTo>
                <a:lnTo>
                  <a:pt x="0" y="0"/>
                </a:lnTo>
                <a:close/>
              </a:path>
            </a:pathLst>
          </a:custGeom>
          <a:blipFill>
            <a:blip r:embed="rId4"/>
            <a:stretch>
              <a:fillRect l="-191" t="0" r="-191" b="0"/>
            </a:stretch>
          </a:blipFill>
        </p:spPr>
      </p:sp>
      <p:grpSp>
        <p:nvGrpSpPr>
          <p:cNvPr name="Group 5" id="5"/>
          <p:cNvGrpSpPr/>
          <p:nvPr/>
        </p:nvGrpSpPr>
        <p:grpSpPr>
          <a:xfrm rot="0">
            <a:off x="2616774" y="5322338"/>
            <a:ext cx="930361" cy="360559"/>
            <a:chOff x="0" y="0"/>
            <a:chExt cx="1240482" cy="480746"/>
          </a:xfrm>
        </p:grpSpPr>
        <p:sp>
          <p:nvSpPr>
            <p:cNvPr name="Freeform 6" id="6"/>
            <p:cNvSpPr/>
            <p:nvPr/>
          </p:nvSpPr>
          <p:spPr>
            <a:xfrm flipH="false" flipV="false" rot="0">
              <a:off x="12700" y="5902"/>
              <a:ext cx="1215136" cy="468947"/>
            </a:xfrm>
            <a:custGeom>
              <a:avLst/>
              <a:gdLst/>
              <a:ahLst/>
              <a:cxnLst/>
              <a:rect r="r" b="b" t="t" l="l"/>
              <a:pathLst>
                <a:path h="468947" w="1215136">
                  <a:moveTo>
                    <a:pt x="0" y="117207"/>
                  </a:moveTo>
                  <a:lnTo>
                    <a:pt x="708406" y="117207"/>
                  </a:lnTo>
                  <a:lnTo>
                    <a:pt x="708406" y="0"/>
                  </a:lnTo>
                  <a:lnTo>
                    <a:pt x="1215136" y="234473"/>
                  </a:lnTo>
                  <a:lnTo>
                    <a:pt x="708406" y="468947"/>
                  </a:lnTo>
                  <a:lnTo>
                    <a:pt x="708406" y="351681"/>
                  </a:lnTo>
                  <a:lnTo>
                    <a:pt x="0" y="351681"/>
                  </a:lnTo>
                  <a:close/>
                </a:path>
              </a:pathLst>
            </a:custGeom>
            <a:solidFill>
              <a:srgbClr val="FFC10D"/>
            </a:solidFill>
          </p:spPr>
        </p:sp>
        <p:sp>
          <p:nvSpPr>
            <p:cNvPr name="Freeform 7" id="7"/>
            <p:cNvSpPr/>
            <p:nvPr/>
          </p:nvSpPr>
          <p:spPr>
            <a:xfrm flipH="false" flipV="false" rot="0">
              <a:off x="0" y="-889"/>
              <a:ext cx="1240536" cy="482661"/>
            </a:xfrm>
            <a:custGeom>
              <a:avLst/>
              <a:gdLst/>
              <a:ahLst/>
              <a:cxnLst/>
              <a:rect r="r" b="b" t="t" l="l"/>
              <a:pathLst>
                <a:path h="482661" w="1240536">
                  <a:moveTo>
                    <a:pt x="12700" y="118096"/>
                  </a:moveTo>
                  <a:lnTo>
                    <a:pt x="721106" y="118096"/>
                  </a:lnTo>
                  <a:lnTo>
                    <a:pt x="721106" y="123998"/>
                  </a:lnTo>
                  <a:lnTo>
                    <a:pt x="708406" y="123998"/>
                  </a:lnTo>
                  <a:lnTo>
                    <a:pt x="708406" y="6791"/>
                  </a:lnTo>
                  <a:cubicBezTo>
                    <a:pt x="708406" y="4430"/>
                    <a:pt x="711454" y="2246"/>
                    <a:pt x="716280" y="1361"/>
                  </a:cubicBezTo>
                  <a:cubicBezTo>
                    <a:pt x="721106" y="0"/>
                    <a:pt x="726440" y="948"/>
                    <a:pt x="730123" y="2600"/>
                  </a:cubicBezTo>
                  <a:lnTo>
                    <a:pt x="1236853" y="237074"/>
                  </a:lnTo>
                  <a:cubicBezTo>
                    <a:pt x="1239266" y="238195"/>
                    <a:pt x="1240536" y="239671"/>
                    <a:pt x="1240536" y="241264"/>
                  </a:cubicBezTo>
                  <a:cubicBezTo>
                    <a:pt x="1240536" y="242858"/>
                    <a:pt x="1239139" y="244333"/>
                    <a:pt x="1236853" y="245454"/>
                  </a:cubicBezTo>
                  <a:lnTo>
                    <a:pt x="730123" y="479928"/>
                  </a:lnTo>
                  <a:cubicBezTo>
                    <a:pt x="726440" y="481645"/>
                    <a:pt x="720979" y="482661"/>
                    <a:pt x="716280" y="481167"/>
                  </a:cubicBezTo>
                  <a:cubicBezTo>
                    <a:pt x="711581" y="480223"/>
                    <a:pt x="708406" y="478099"/>
                    <a:pt x="708406" y="475738"/>
                  </a:cubicBezTo>
                  <a:lnTo>
                    <a:pt x="708406" y="358472"/>
                  </a:lnTo>
                  <a:lnTo>
                    <a:pt x="721106" y="358472"/>
                  </a:lnTo>
                  <a:lnTo>
                    <a:pt x="721106" y="364373"/>
                  </a:lnTo>
                  <a:lnTo>
                    <a:pt x="12700" y="364373"/>
                  </a:lnTo>
                  <a:cubicBezTo>
                    <a:pt x="5715" y="364373"/>
                    <a:pt x="0" y="361718"/>
                    <a:pt x="0" y="358472"/>
                  </a:cubicBezTo>
                  <a:lnTo>
                    <a:pt x="0" y="123998"/>
                  </a:lnTo>
                  <a:cubicBezTo>
                    <a:pt x="0" y="120752"/>
                    <a:pt x="5715" y="118096"/>
                    <a:pt x="12700" y="118096"/>
                  </a:cubicBezTo>
                  <a:moveTo>
                    <a:pt x="12700" y="129900"/>
                  </a:moveTo>
                  <a:lnTo>
                    <a:pt x="12700" y="123998"/>
                  </a:lnTo>
                  <a:lnTo>
                    <a:pt x="25400" y="123998"/>
                  </a:lnTo>
                  <a:lnTo>
                    <a:pt x="25400" y="358472"/>
                  </a:lnTo>
                  <a:lnTo>
                    <a:pt x="12700" y="358472"/>
                  </a:lnTo>
                  <a:lnTo>
                    <a:pt x="12700" y="352570"/>
                  </a:lnTo>
                  <a:lnTo>
                    <a:pt x="721106" y="352570"/>
                  </a:lnTo>
                  <a:cubicBezTo>
                    <a:pt x="728091" y="352570"/>
                    <a:pt x="733806" y="355226"/>
                    <a:pt x="733806" y="358472"/>
                  </a:cubicBezTo>
                  <a:lnTo>
                    <a:pt x="733806" y="475738"/>
                  </a:lnTo>
                  <a:lnTo>
                    <a:pt x="721106" y="475738"/>
                  </a:lnTo>
                  <a:lnTo>
                    <a:pt x="712089" y="471548"/>
                  </a:lnTo>
                  <a:lnTo>
                    <a:pt x="1218819" y="237074"/>
                  </a:lnTo>
                  <a:lnTo>
                    <a:pt x="1227836" y="241264"/>
                  </a:lnTo>
                  <a:lnTo>
                    <a:pt x="1218819" y="245454"/>
                  </a:lnTo>
                  <a:lnTo>
                    <a:pt x="712089" y="10981"/>
                  </a:lnTo>
                  <a:lnTo>
                    <a:pt x="721106" y="6791"/>
                  </a:lnTo>
                  <a:lnTo>
                    <a:pt x="733806" y="6791"/>
                  </a:lnTo>
                  <a:lnTo>
                    <a:pt x="733806" y="123998"/>
                  </a:lnTo>
                  <a:cubicBezTo>
                    <a:pt x="733806" y="127244"/>
                    <a:pt x="728091" y="129900"/>
                    <a:pt x="721106" y="129900"/>
                  </a:cubicBezTo>
                  <a:lnTo>
                    <a:pt x="12700" y="129900"/>
                  </a:lnTo>
                  <a:close/>
                </a:path>
              </a:pathLst>
            </a:custGeom>
            <a:solidFill>
              <a:srgbClr val="FFC10D"/>
            </a:solidFill>
          </p:spPr>
        </p:sp>
      </p:grpSp>
      <p:grpSp>
        <p:nvGrpSpPr>
          <p:cNvPr name="Group 8" id="8"/>
          <p:cNvGrpSpPr/>
          <p:nvPr/>
        </p:nvGrpSpPr>
        <p:grpSpPr>
          <a:xfrm rot="0">
            <a:off x="6285361" y="5322338"/>
            <a:ext cx="930361" cy="360559"/>
            <a:chOff x="0" y="0"/>
            <a:chExt cx="1240482" cy="480746"/>
          </a:xfrm>
        </p:grpSpPr>
        <p:sp>
          <p:nvSpPr>
            <p:cNvPr name="Freeform 9" id="9"/>
            <p:cNvSpPr/>
            <p:nvPr/>
          </p:nvSpPr>
          <p:spPr>
            <a:xfrm flipH="false" flipV="false" rot="0">
              <a:off x="12700" y="5902"/>
              <a:ext cx="1215136" cy="468947"/>
            </a:xfrm>
            <a:custGeom>
              <a:avLst/>
              <a:gdLst/>
              <a:ahLst/>
              <a:cxnLst/>
              <a:rect r="r" b="b" t="t" l="l"/>
              <a:pathLst>
                <a:path h="468947" w="1215136">
                  <a:moveTo>
                    <a:pt x="0" y="117207"/>
                  </a:moveTo>
                  <a:lnTo>
                    <a:pt x="708406" y="117207"/>
                  </a:lnTo>
                  <a:lnTo>
                    <a:pt x="708406" y="0"/>
                  </a:lnTo>
                  <a:lnTo>
                    <a:pt x="1215136" y="234473"/>
                  </a:lnTo>
                  <a:lnTo>
                    <a:pt x="708406" y="468947"/>
                  </a:lnTo>
                  <a:lnTo>
                    <a:pt x="708406" y="351681"/>
                  </a:lnTo>
                  <a:lnTo>
                    <a:pt x="0" y="351681"/>
                  </a:lnTo>
                  <a:close/>
                </a:path>
              </a:pathLst>
            </a:custGeom>
            <a:solidFill>
              <a:srgbClr val="FFC10D"/>
            </a:solidFill>
          </p:spPr>
        </p:sp>
        <p:sp>
          <p:nvSpPr>
            <p:cNvPr name="Freeform 10" id="10"/>
            <p:cNvSpPr/>
            <p:nvPr/>
          </p:nvSpPr>
          <p:spPr>
            <a:xfrm flipH="false" flipV="false" rot="0">
              <a:off x="0" y="-889"/>
              <a:ext cx="1240536" cy="482661"/>
            </a:xfrm>
            <a:custGeom>
              <a:avLst/>
              <a:gdLst/>
              <a:ahLst/>
              <a:cxnLst/>
              <a:rect r="r" b="b" t="t" l="l"/>
              <a:pathLst>
                <a:path h="482661" w="1240536">
                  <a:moveTo>
                    <a:pt x="12700" y="118096"/>
                  </a:moveTo>
                  <a:lnTo>
                    <a:pt x="721106" y="118096"/>
                  </a:lnTo>
                  <a:lnTo>
                    <a:pt x="721106" y="123998"/>
                  </a:lnTo>
                  <a:lnTo>
                    <a:pt x="708406" y="123998"/>
                  </a:lnTo>
                  <a:lnTo>
                    <a:pt x="708406" y="6791"/>
                  </a:lnTo>
                  <a:cubicBezTo>
                    <a:pt x="708406" y="4430"/>
                    <a:pt x="711454" y="2246"/>
                    <a:pt x="716280" y="1361"/>
                  </a:cubicBezTo>
                  <a:cubicBezTo>
                    <a:pt x="721106" y="0"/>
                    <a:pt x="726440" y="948"/>
                    <a:pt x="730123" y="2600"/>
                  </a:cubicBezTo>
                  <a:lnTo>
                    <a:pt x="1236853" y="237074"/>
                  </a:lnTo>
                  <a:cubicBezTo>
                    <a:pt x="1239266" y="238195"/>
                    <a:pt x="1240536" y="239671"/>
                    <a:pt x="1240536" y="241264"/>
                  </a:cubicBezTo>
                  <a:cubicBezTo>
                    <a:pt x="1240536" y="242858"/>
                    <a:pt x="1239139" y="244333"/>
                    <a:pt x="1236853" y="245454"/>
                  </a:cubicBezTo>
                  <a:lnTo>
                    <a:pt x="730123" y="479928"/>
                  </a:lnTo>
                  <a:cubicBezTo>
                    <a:pt x="726440" y="481645"/>
                    <a:pt x="720979" y="482661"/>
                    <a:pt x="716280" y="481167"/>
                  </a:cubicBezTo>
                  <a:cubicBezTo>
                    <a:pt x="711581" y="480223"/>
                    <a:pt x="708406" y="478099"/>
                    <a:pt x="708406" y="475738"/>
                  </a:cubicBezTo>
                  <a:lnTo>
                    <a:pt x="708406" y="358472"/>
                  </a:lnTo>
                  <a:lnTo>
                    <a:pt x="721106" y="358472"/>
                  </a:lnTo>
                  <a:lnTo>
                    <a:pt x="721106" y="364373"/>
                  </a:lnTo>
                  <a:lnTo>
                    <a:pt x="12700" y="364373"/>
                  </a:lnTo>
                  <a:cubicBezTo>
                    <a:pt x="5715" y="364373"/>
                    <a:pt x="0" y="361718"/>
                    <a:pt x="0" y="358472"/>
                  </a:cubicBezTo>
                  <a:lnTo>
                    <a:pt x="0" y="123998"/>
                  </a:lnTo>
                  <a:cubicBezTo>
                    <a:pt x="0" y="120752"/>
                    <a:pt x="5715" y="118096"/>
                    <a:pt x="12700" y="118096"/>
                  </a:cubicBezTo>
                  <a:moveTo>
                    <a:pt x="12700" y="129900"/>
                  </a:moveTo>
                  <a:lnTo>
                    <a:pt x="12700" y="123998"/>
                  </a:lnTo>
                  <a:lnTo>
                    <a:pt x="25400" y="123998"/>
                  </a:lnTo>
                  <a:lnTo>
                    <a:pt x="25400" y="358472"/>
                  </a:lnTo>
                  <a:lnTo>
                    <a:pt x="12700" y="358472"/>
                  </a:lnTo>
                  <a:lnTo>
                    <a:pt x="12700" y="352570"/>
                  </a:lnTo>
                  <a:lnTo>
                    <a:pt x="721106" y="352570"/>
                  </a:lnTo>
                  <a:cubicBezTo>
                    <a:pt x="728091" y="352570"/>
                    <a:pt x="733806" y="355226"/>
                    <a:pt x="733806" y="358472"/>
                  </a:cubicBezTo>
                  <a:lnTo>
                    <a:pt x="733806" y="475738"/>
                  </a:lnTo>
                  <a:lnTo>
                    <a:pt x="721106" y="475738"/>
                  </a:lnTo>
                  <a:lnTo>
                    <a:pt x="712089" y="471548"/>
                  </a:lnTo>
                  <a:lnTo>
                    <a:pt x="1218819" y="237074"/>
                  </a:lnTo>
                  <a:lnTo>
                    <a:pt x="1227836" y="241264"/>
                  </a:lnTo>
                  <a:lnTo>
                    <a:pt x="1218819" y="245454"/>
                  </a:lnTo>
                  <a:lnTo>
                    <a:pt x="712089" y="10981"/>
                  </a:lnTo>
                  <a:lnTo>
                    <a:pt x="721106" y="6791"/>
                  </a:lnTo>
                  <a:lnTo>
                    <a:pt x="733806" y="6791"/>
                  </a:lnTo>
                  <a:lnTo>
                    <a:pt x="733806" y="123998"/>
                  </a:lnTo>
                  <a:cubicBezTo>
                    <a:pt x="733806" y="127244"/>
                    <a:pt x="728091" y="129900"/>
                    <a:pt x="721106" y="129900"/>
                  </a:cubicBezTo>
                  <a:lnTo>
                    <a:pt x="12700" y="129900"/>
                  </a:lnTo>
                  <a:close/>
                </a:path>
              </a:pathLst>
            </a:custGeom>
            <a:solidFill>
              <a:srgbClr val="FFC10D"/>
            </a:solidFill>
          </p:spPr>
        </p:sp>
      </p:grpSp>
      <p:grpSp>
        <p:nvGrpSpPr>
          <p:cNvPr name="Group 11" id="11"/>
          <p:cNvGrpSpPr/>
          <p:nvPr/>
        </p:nvGrpSpPr>
        <p:grpSpPr>
          <a:xfrm rot="0">
            <a:off x="3547135" y="4921070"/>
            <a:ext cx="2538200" cy="1163096"/>
            <a:chOff x="0" y="0"/>
            <a:chExt cx="3384267" cy="1550795"/>
          </a:xfrm>
        </p:grpSpPr>
        <p:grpSp>
          <p:nvGrpSpPr>
            <p:cNvPr name="Group 12" id="12"/>
            <p:cNvGrpSpPr/>
            <p:nvPr/>
          </p:nvGrpSpPr>
          <p:grpSpPr>
            <a:xfrm rot="0">
              <a:off x="0" y="0"/>
              <a:ext cx="3384267" cy="1550795"/>
              <a:chOff x="0" y="0"/>
              <a:chExt cx="924184" cy="423495"/>
            </a:xfrm>
          </p:grpSpPr>
          <p:sp>
            <p:nvSpPr>
              <p:cNvPr name="Freeform 13" id="13"/>
              <p:cNvSpPr/>
              <p:nvPr/>
            </p:nvSpPr>
            <p:spPr>
              <a:xfrm flipH="false" flipV="false" rot="0">
                <a:off x="0" y="0"/>
                <a:ext cx="924184" cy="423495"/>
              </a:xfrm>
              <a:custGeom>
                <a:avLst/>
                <a:gdLst/>
                <a:ahLst/>
                <a:cxnLst/>
                <a:rect r="r" b="b" t="t" l="l"/>
                <a:pathLst>
                  <a:path h="423495" w="924184">
                    <a:moveTo>
                      <a:pt x="112521" y="0"/>
                    </a:moveTo>
                    <a:lnTo>
                      <a:pt x="811662" y="0"/>
                    </a:lnTo>
                    <a:cubicBezTo>
                      <a:pt x="873806" y="0"/>
                      <a:pt x="924184" y="50377"/>
                      <a:pt x="924184" y="112521"/>
                    </a:cubicBezTo>
                    <a:lnTo>
                      <a:pt x="924184" y="310973"/>
                    </a:lnTo>
                    <a:cubicBezTo>
                      <a:pt x="924184" y="373117"/>
                      <a:pt x="873806" y="423495"/>
                      <a:pt x="811662" y="423495"/>
                    </a:cubicBezTo>
                    <a:lnTo>
                      <a:pt x="112521" y="423495"/>
                    </a:lnTo>
                    <a:cubicBezTo>
                      <a:pt x="50377" y="423495"/>
                      <a:pt x="0" y="373117"/>
                      <a:pt x="0" y="310973"/>
                    </a:cubicBezTo>
                    <a:lnTo>
                      <a:pt x="0" y="112521"/>
                    </a:lnTo>
                    <a:cubicBezTo>
                      <a:pt x="0" y="50377"/>
                      <a:pt x="50377" y="0"/>
                      <a:pt x="112521" y="0"/>
                    </a:cubicBezTo>
                    <a:close/>
                  </a:path>
                </a:pathLst>
              </a:custGeom>
              <a:solidFill>
                <a:srgbClr val="0053A6"/>
              </a:solidFill>
            </p:spPr>
          </p:sp>
          <p:sp>
            <p:nvSpPr>
              <p:cNvPr name="TextBox 14" id="14"/>
              <p:cNvSpPr txBox="true"/>
              <p:nvPr/>
            </p:nvSpPr>
            <p:spPr>
              <a:xfrm>
                <a:off x="0" y="0"/>
                <a:ext cx="924184" cy="423495"/>
              </a:xfrm>
              <a:prstGeom prst="rect">
                <a:avLst/>
              </a:prstGeom>
            </p:spPr>
            <p:txBody>
              <a:bodyPr anchor="ctr" rtlCol="false" tIns="50800" lIns="50800" bIns="50800" rIns="50800"/>
              <a:lstStyle/>
              <a:p>
                <a:pPr algn="ctr">
                  <a:lnSpc>
                    <a:spcPts val="2159"/>
                  </a:lnSpc>
                </a:pPr>
              </a:p>
            </p:txBody>
          </p:sp>
        </p:grpSp>
        <p:sp>
          <p:nvSpPr>
            <p:cNvPr name="TextBox 15" id="15"/>
            <p:cNvSpPr txBox="true"/>
            <p:nvPr/>
          </p:nvSpPr>
          <p:spPr>
            <a:xfrm rot="0">
              <a:off x="28676" y="263416"/>
              <a:ext cx="3326916" cy="946537"/>
            </a:xfrm>
            <a:prstGeom prst="rect">
              <a:avLst/>
            </a:prstGeom>
          </p:spPr>
          <p:txBody>
            <a:bodyPr anchor="t" rtlCol="false" tIns="0" lIns="0" bIns="0" rIns="0">
              <a:spAutoFit/>
            </a:bodyPr>
            <a:lstStyle/>
            <a:p>
              <a:pPr algn="ctr">
                <a:lnSpc>
                  <a:spcPts val="2777"/>
                </a:lnSpc>
              </a:pPr>
              <a:r>
                <a:rPr lang="en-US" sz="2314" spc="21">
                  <a:solidFill>
                    <a:srgbClr val="FFDA70"/>
                  </a:solidFill>
                  <a:latin typeface="Glacial Indifference"/>
                </a:rPr>
                <a:t>Custom ASR + OpenAI Whisper</a:t>
              </a:r>
            </a:p>
          </p:txBody>
        </p:sp>
      </p:grpSp>
      <p:sp>
        <p:nvSpPr>
          <p:cNvPr name="Freeform 16" id="16"/>
          <p:cNvSpPr/>
          <p:nvPr/>
        </p:nvSpPr>
        <p:spPr>
          <a:xfrm flipH="false" flipV="false" rot="0">
            <a:off x="7216493" y="4698655"/>
            <a:ext cx="1248101" cy="1620911"/>
          </a:xfrm>
          <a:custGeom>
            <a:avLst/>
            <a:gdLst/>
            <a:ahLst/>
            <a:cxnLst/>
            <a:rect r="r" b="b" t="t" l="l"/>
            <a:pathLst>
              <a:path h="1620911" w="1248101">
                <a:moveTo>
                  <a:pt x="0" y="0"/>
                </a:moveTo>
                <a:lnTo>
                  <a:pt x="1248102" y="0"/>
                </a:lnTo>
                <a:lnTo>
                  <a:pt x="1248102" y="1620911"/>
                </a:lnTo>
                <a:lnTo>
                  <a:pt x="0" y="162091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7" id="17"/>
          <p:cNvSpPr/>
          <p:nvPr/>
        </p:nvSpPr>
        <p:spPr>
          <a:xfrm flipH="false" flipV="false" rot="0">
            <a:off x="13236639" y="4698655"/>
            <a:ext cx="1499691" cy="1499691"/>
          </a:xfrm>
          <a:custGeom>
            <a:avLst/>
            <a:gdLst/>
            <a:ahLst/>
            <a:cxnLst/>
            <a:rect r="r" b="b" t="t" l="l"/>
            <a:pathLst>
              <a:path h="1499691" w="1499691">
                <a:moveTo>
                  <a:pt x="0" y="0"/>
                </a:moveTo>
                <a:lnTo>
                  <a:pt x="1499690" y="0"/>
                </a:lnTo>
                <a:lnTo>
                  <a:pt x="1499690" y="1499690"/>
                </a:lnTo>
                <a:lnTo>
                  <a:pt x="0" y="149969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8" id="18"/>
          <p:cNvSpPr txBox="true"/>
          <p:nvPr/>
        </p:nvSpPr>
        <p:spPr>
          <a:xfrm rot="0">
            <a:off x="1150415" y="1201643"/>
            <a:ext cx="10562490" cy="853440"/>
          </a:xfrm>
          <a:prstGeom prst="rect">
            <a:avLst/>
          </a:prstGeom>
        </p:spPr>
        <p:txBody>
          <a:bodyPr anchor="t" rtlCol="false" tIns="0" lIns="0" bIns="0" rIns="0">
            <a:spAutoFit/>
          </a:bodyPr>
          <a:lstStyle/>
          <a:p>
            <a:pPr algn="l">
              <a:lnSpc>
                <a:spcPts val="6480"/>
              </a:lnSpc>
            </a:pPr>
            <a:r>
              <a:rPr lang="en-US" sz="6000">
                <a:solidFill>
                  <a:srgbClr val="0053A6"/>
                </a:solidFill>
                <a:latin typeface="Glacial Indifference Bold"/>
              </a:rPr>
              <a:t>What are we trying to build?</a:t>
            </a:r>
          </a:p>
        </p:txBody>
      </p:sp>
      <p:sp>
        <p:nvSpPr>
          <p:cNvPr name="TextBox 19" id="19"/>
          <p:cNvSpPr txBox="true"/>
          <p:nvPr/>
        </p:nvSpPr>
        <p:spPr>
          <a:xfrm rot="0">
            <a:off x="672429" y="4409572"/>
            <a:ext cx="1748529" cy="419100"/>
          </a:xfrm>
          <a:prstGeom prst="rect">
            <a:avLst/>
          </a:prstGeom>
        </p:spPr>
        <p:txBody>
          <a:bodyPr anchor="t" rtlCol="false" tIns="0" lIns="0" bIns="0" rIns="0">
            <a:spAutoFit/>
          </a:bodyPr>
          <a:lstStyle/>
          <a:p>
            <a:pPr algn="l">
              <a:lnSpc>
                <a:spcPts val="3240"/>
              </a:lnSpc>
            </a:pPr>
            <a:r>
              <a:rPr lang="en-US" sz="2700" spc="25">
                <a:solidFill>
                  <a:srgbClr val="000000"/>
                </a:solidFill>
                <a:latin typeface="Glacial Indifference"/>
              </a:rPr>
              <a:t>Audio Data</a:t>
            </a:r>
          </a:p>
        </p:txBody>
      </p:sp>
      <p:sp>
        <p:nvSpPr>
          <p:cNvPr name="TextBox 20" id="20"/>
          <p:cNvSpPr txBox="true"/>
          <p:nvPr/>
        </p:nvSpPr>
        <p:spPr>
          <a:xfrm rot="0">
            <a:off x="14885076" y="4475361"/>
            <a:ext cx="1748529" cy="419100"/>
          </a:xfrm>
          <a:prstGeom prst="rect">
            <a:avLst/>
          </a:prstGeom>
        </p:spPr>
        <p:txBody>
          <a:bodyPr anchor="t" rtlCol="false" tIns="0" lIns="0" bIns="0" rIns="0">
            <a:spAutoFit/>
          </a:bodyPr>
          <a:lstStyle/>
          <a:p>
            <a:pPr algn="l">
              <a:lnSpc>
                <a:spcPts val="3240"/>
              </a:lnSpc>
            </a:pPr>
            <a:r>
              <a:rPr lang="en-US" sz="2700" spc="25">
                <a:solidFill>
                  <a:srgbClr val="FFDA70"/>
                </a:solidFill>
                <a:latin typeface="Glacial Indifference"/>
              </a:rPr>
              <a:t>gTTS</a:t>
            </a:r>
          </a:p>
        </p:txBody>
      </p:sp>
      <p:sp>
        <p:nvSpPr>
          <p:cNvPr name="TextBox 21" id="21"/>
          <p:cNvSpPr txBox="true"/>
          <p:nvPr/>
        </p:nvSpPr>
        <p:spPr>
          <a:xfrm rot="0">
            <a:off x="674525" y="6662505"/>
            <a:ext cx="2725641" cy="828675"/>
          </a:xfrm>
          <a:prstGeom prst="rect">
            <a:avLst/>
          </a:prstGeom>
        </p:spPr>
        <p:txBody>
          <a:bodyPr anchor="t" rtlCol="false" tIns="0" lIns="0" bIns="0" rIns="0">
            <a:spAutoFit/>
          </a:bodyPr>
          <a:lstStyle/>
          <a:p>
            <a:pPr algn="ctr">
              <a:lnSpc>
                <a:spcPts val="3240"/>
              </a:lnSpc>
            </a:pPr>
            <a:r>
              <a:rPr lang="en-US" sz="2700" spc="25">
                <a:solidFill>
                  <a:srgbClr val="000000"/>
                </a:solidFill>
                <a:latin typeface="Glacial Indifference"/>
              </a:rPr>
              <a:t>Accented English: Svarah</a:t>
            </a:r>
          </a:p>
        </p:txBody>
      </p:sp>
      <p:sp>
        <p:nvSpPr>
          <p:cNvPr name="TextBox 22" id="22"/>
          <p:cNvSpPr txBox="true"/>
          <p:nvPr/>
        </p:nvSpPr>
        <p:spPr>
          <a:xfrm rot="0">
            <a:off x="6477724" y="6662505"/>
            <a:ext cx="2725641" cy="419100"/>
          </a:xfrm>
          <a:prstGeom prst="rect">
            <a:avLst/>
          </a:prstGeom>
        </p:spPr>
        <p:txBody>
          <a:bodyPr anchor="t" rtlCol="false" tIns="0" lIns="0" bIns="0" rIns="0">
            <a:spAutoFit/>
          </a:bodyPr>
          <a:lstStyle/>
          <a:p>
            <a:pPr algn="ctr">
              <a:lnSpc>
                <a:spcPts val="3240"/>
              </a:lnSpc>
            </a:pPr>
            <a:r>
              <a:rPr lang="en-US" sz="2700" spc="25">
                <a:solidFill>
                  <a:srgbClr val="000000"/>
                </a:solidFill>
                <a:latin typeface="Glacial Indifference"/>
              </a:rPr>
              <a:t>Transcription</a:t>
            </a:r>
          </a:p>
        </p:txBody>
      </p:sp>
      <p:sp>
        <p:nvSpPr>
          <p:cNvPr name="TextBox 23" id="23"/>
          <p:cNvSpPr txBox="true"/>
          <p:nvPr/>
        </p:nvSpPr>
        <p:spPr>
          <a:xfrm rot="0">
            <a:off x="15136360" y="6672030"/>
            <a:ext cx="3749060" cy="390527"/>
          </a:xfrm>
          <a:prstGeom prst="rect">
            <a:avLst/>
          </a:prstGeom>
        </p:spPr>
        <p:txBody>
          <a:bodyPr anchor="t" rtlCol="false" tIns="0" lIns="0" bIns="0" rIns="0">
            <a:spAutoFit/>
          </a:bodyPr>
          <a:lstStyle/>
          <a:p>
            <a:pPr algn="l">
              <a:lnSpc>
                <a:spcPts val="3089"/>
              </a:lnSpc>
            </a:pPr>
            <a:r>
              <a:rPr lang="en-US" sz="2574" spc="24">
                <a:solidFill>
                  <a:srgbClr val="000000"/>
                </a:solidFill>
                <a:latin typeface="Glacial Indifference"/>
              </a:rPr>
              <a:t>Refined English Audio</a:t>
            </a:r>
          </a:p>
        </p:txBody>
      </p:sp>
      <p:sp>
        <p:nvSpPr>
          <p:cNvPr name="TextBox 24" id="24"/>
          <p:cNvSpPr txBox="true"/>
          <p:nvPr/>
        </p:nvSpPr>
        <p:spPr>
          <a:xfrm rot="0">
            <a:off x="12482079" y="6662505"/>
            <a:ext cx="2254250"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000000"/>
                </a:solidFill>
                <a:latin typeface="Glacial Indifference"/>
              </a:rPr>
              <a:t>Corrected Text</a:t>
            </a:r>
          </a:p>
        </p:txBody>
      </p:sp>
      <p:grpSp>
        <p:nvGrpSpPr>
          <p:cNvPr name="Group 25" id="25"/>
          <p:cNvGrpSpPr/>
          <p:nvPr/>
        </p:nvGrpSpPr>
        <p:grpSpPr>
          <a:xfrm rot="0">
            <a:off x="8616995" y="5258818"/>
            <a:ext cx="805094" cy="487601"/>
            <a:chOff x="0" y="0"/>
            <a:chExt cx="1240482" cy="751291"/>
          </a:xfrm>
        </p:grpSpPr>
        <p:sp>
          <p:nvSpPr>
            <p:cNvPr name="Freeform 26" id="26"/>
            <p:cNvSpPr/>
            <p:nvPr/>
          </p:nvSpPr>
          <p:spPr>
            <a:xfrm flipH="false" flipV="false" rot="0">
              <a:off x="12700" y="9223"/>
              <a:ext cx="1215136" cy="732853"/>
            </a:xfrm>
            <a:custGeom>
              <a:avLst/>
              <a:gdLst/>
              <a:ahLst/>
              <a:cxnLst/>
              <a:rect r="r" b="b" t="t" l="l"/>
              <a:pathLst>
                <a:path h="732853" w="1215136">
                  <a:moveTo>
                    <a:pt x="0" y="183167"/>
                  </a:moveTo>
                  <a:lnTo>
                    <a:pt x="708406" y="183167"/>
                  </a:lnTo>
                  <a:lnTo>
                    <a:pt x="708406" y="0"/>
                  </a:lnTo>
                  <a:lnTo>
                    <a:pt x="1215136" y="366426"/>
                  </a:lnTo>
                  <a:lnTo>
                    <a:pt x="708406" y="732853"/>
                  </a:lnTo>
                  <a:lnTo>
                    <a:pt x="708406" y="549593"/>
                  </a:lnTo>
                  <a:lnTo>
                    <a:pt x="0" y="549593"/>
                  </a:lnTo>
                  <a:close/>
                </a:path>
              </a:pathLst>
            </a:custGeom>
            <a:solidFill>
              <a:srgbClr val="FFC10D"/>
            </a:solidFill>
          </p:spPr>
        </p:sp>
        <p:sp>
          <p:nvSpPr>
            <p:cNvPr name="Freeform 27" id="27"/>
            <p:cNvSpPr/>
            <p:nvPr/>
          </p:nvSpPr>
          <p:spPr>
            <a:xfrm flipH="false" flipV="false" rot="0">
              <a:off x="0" y="-889"/>
              <a:ext cx="1240536" cy="753206"/>
            </a:xfrm>
            <a:custGeom>
              <a:avLst/>
              <a:gdLst/>
              <a:ahLst/>
              <a:cxnLst/>
              <a:rect r="r" b="b" t="t" l="l"/>
              <a:pathLst>
                <a:path h="753206" w="1240536">
                  <a:moveTo>
                    <a:pt x="12700" y="184056"/>
                  </a:moveTo>
                  <a:lnTo>
                    <a:pt x="721106" y="184056"/>
                  </a:lnTo>
                  <a:lnTo>
                    <a:pt x="721106" y="193279"/>
                  </a:lnTo>
                  <a:lnTo>
                    <a:pt x="708406" y="193279"/>
                  </a:lnTo>
                  <a:lnTo>
                    <a:pt x="708406" y="10112"/>
                  </a:lnTo>
                  <a:cubicBezTo>
                    <a:pt x="708406" y="6423"/>
                    <a:pt x="711454" y="3010"/>
                    <a:pt x="716280" y="1627"/>
                  </a:cubicBezTo>
                  <a:cubicBezTo>
                    <a:pt x="721106" y="0"/>
                    <a:pt x="726440" y="981"/>
                    <a:pt x="730123" y="3564"/>
                  </a:cubicBezTo>
                  <a:lnTo>
                    <a:pt x="1236853" y="369990"/>
                  </a:lnTo>
                  <a:cubicBezTo>
                    <a:pt x="1239266" y="371742"/>
                    <a:pt x="1240536" y="374048"/>
                    <a:pt x="1240536" y="376538"/>
                  </a:cubicBezTo>
                  <a:cubicBezTo>
                    <a:pt x="1240536" y="379028"/>
                    <a:pt x="1239139" y="381334"/>
                    <a:pt x="1236853" y="383087"/>
                  </a:cubicBezTo>
                  <a:lnTo>
                    <a:pt x="730123" y="749513"/>
                  </a:lnTo>
                  <a:cubicBezTo>
                    <a:pt x="726440" y="752190"/>
                    <a:pt x="720979" y="753206"/>
                    <a:pt x="716280" y="751450"/>
                  </a:cubicBezTo>
                  <a:cubicBezTo>
                    <a:pt x="711581" y="749974"/>
                    <a:pt x="708406" y="746654"/>
                    <a:pt x="708406" y="742965"/>
                  </a:cubicBezTo>
                  <a:lnTo>
                    <a:pt x="708406" y="559705"/>
                  </a:lnTo>
                  <a:lnTo>
                    <a:pt x="721106" y="559705"/>
                  </a:lnTo>
                  <a:lnTo>
                    <a:pt x="721106" y="568928"/>
                  </a:lnTo>
                  <a:lnTo>
                    <a:pt x="12700" y="568928"/>
                  </a:lnTo>
                  <a:cubicBezTo>
                    <a:pt x="5715" y="568928"/>
                    <a:pt x="0" y="564778"/>
                    <a:pt x="0" y="559705"/>
                  </a:cubicBezTo>
                  <a:lnTo>
                    <a:pt x="0" y="193279"/>
                  </a:lnTo>
                  <a:cubicBezTo>
                    <a:pt x="0" y="188206"/>
                    <a:pt x="5715" y="184056"/>
                    <a:pt x="12700" y="184056"/>
                  </a:cubicBezTo>
                  <a:moveTo>
                    <a:pt x="12700" y="202502"/>
                  </a:moveTo>
                  <a:lnTo>
                    <a:pt x="12700" y="193279"/>
                  </a:lnTo>
                  <a:lnTo>
                    <a:pt x="25400" y="193279"/>
                  </a:lnTo>
                  <a:lnTo>
                    <a:pt x="25400" y="559705"/>
                  </a:lnTo>
                  <a:lnTo>
                    <a:pt x="12700" y="559705"/>
                  </a:lnTo>
                  <a:lnTo>
                    <a:pt x="12700" y="550482"/>
                  </a:lnTo>
                  <a:lnTo>
                    <a:pt x="721106" y="550482"/>
                  </a:lnTo>
                  <a:cubicBezTo>
                    <a:pt x="728091" y="550482"/>
                    <a:pt x="733806" y="554633"/>
                    <a:pt x="733806" y="559705"/>
                  </a:cubicBezTo>
                  <a:lnTo>
                    <a:pt x="733806" y="742965"/>
                  </a:lnTo>
                  <a:lnTo>
                    <a:pt x="721106" y="742965"/>
                  </a:lnTo>
                  <a:lnTo>
                    <a:pt x="712089" y="736416"/>
                  </a:lnTo>
                  <a:lnTo>
                    <a:pt x="1218819" y="369990"/>
                  </a:lnTo>
                  <a:lnTo>
                    <a:pt x="1227836" y="376538"/>
                  </a:lnTo>
                  <a:lnTo>
                    <a:pt x="1218819" y="383087"/>
                  </a:lnTo>
                  <a:lnTo>
                    <a:pt x="712089" y="16660"/>
                  </a:lnTo>
                  <a:lnTo>
                    <a:pt x="721106" y="10112"/>
                  </a:lnTo>
                  <a:lnTo>
                    <a:pt x="733806" y="10112"/>
                  </a:lnTo>
                  <a:lnTo>
                    <a:pt x="733806" y="193279"/>
                  </a:lnTo>
                  <a:cubicBezTo>
                    <a:pt x="733806" y="198352"/>
                    <a:pt x="728091" y="202502"/>
                    <a:pt x="721106" y="202502"/>
                  </a:cubicBezTo>
                  <a:lnTo>
                    <a:pt x="12700" y="202502"/>
                  </a:lnTo>
                  <a:close/>
                </a:path>
              </a:pathLst>
            </a:custGeom>
            <a:solidFill>
              <a:srgbClr val="FFC10D"/>
            </a:solidFill>
          </p:spPr>
        </p:sp>
      </p:grpSp>
      <p:grpSp>
        <p:nvGrpSpPr>
          <p:cNvPr name="Group 28" id="28"/>
          <p:cNvGrpSpPr/>
          <p:nvPr/>
        </p:nvGrpSpPr>
        <p:grpSpPr>
          <a:xfrm rot="0">
            <a:off x="12193420" y="5259964"/>
            <a:ext cx="805094" cy="487601"/>
            <a:chOff x="0" y="0"/>
            <a:chExt cx="1240482" cy="751291"/>
          </a:xfrm>
        </p:grpSpPr>
        <p:sp>
          <p:nvSpPr>
            <p:cNvPr name="Freeform 29" id="29"/>
            <p:cNvSpPr/>
            <p:nvPr/>
          </p:nvSpPr>
          <p:spPr>
            <a:xfrm flipH="false" flipV="false" rot="0">
              <a:off x="12700" y="9223"/>
              <a:ext cx="1215136" cy="732853"/>
            </a:xfrm>
            <a:custGeom>
              <a:avLst/>
              <a:gdLst/>
              <a:ahLst/>
              <a:cxnLst/>
              <a:rect r="r" b="b" t="t" l="l"/>
              <a:pathLst>
                <a:path h="732853" w="1215136">
                  <a:moveTo>
                    <a:pt x="0" y="183167"/>
                  </a:moveTo>
                  <a:lnTo>
                    <a:pt x="708406" y="183167"/>
                  </a:lnTo>
                  <a:lnTo>
                    <a:pt x="708406" y="0"/>
                  </a:lnTo>
                  <a:lnTo>
                    <a:pt x="1215136" y="366426"/>
                  </a:lnTo>
                  <a:lnTo>
                    <a:pt x="708406" y="732853"/>
                  </a:lnTo>
                  <a:lnTo>
                    <a:pt x="708406" y="549593"/>
                  </a:lnTo>
                  <a:lnTo>
                    <a:pt x="0" y="549593"/>
                  </a:lnTo>
                  <a:close/>
                </a:path>
              </a:pathLst>
            </a:custGeom>
            <a:solidFill>
              <a:srgbClr val="FFC10D"/>
            </a:solidFill>
          </p:spPr>
        </p:sp>
        <p:sp>
          <p:nvSpPr>
            <p:cNvPr name="Freeform 30" id="30"/>
            <p:cNvSpPr/>
            <p:nvPr/>
          </p:nvSpPr>
          <p:spPr>
            <a:xfrm flipH="false" flipV="false" rot="0">
              <a:off x="0" y="-889"/>
              <a:ext cx="1240536" cy="753206"/>
            </a:xfrm>
            <a:custGeom>
              <a:avLst/>
              <a:gdLst/>
              <a:ahLst/>
              <a:cxnLst/>
              <a:rect r="r" b="b" t="t" l="l"/>
              <a:pathLst>
                <a:path h="753206" w="1240536">
                  <a:moveTo>
                    <a:pt x="12700" y="184056"/>
                  </a:moveTo>
                  <a:lnTo>
                    <a:pt x="721106" y="184056"/>
                  </a:lnTo>
                  <a:lnTo>
                    <a:pt x="721106" y="193279"/>
                  </a:lnTo>
                  <a:lnTo>
                    <a:pt x="708406" y="193279"/>
                  </a:lnTo>
                  <a:lnTo>
                    <a:pt x="708406" y="10112"/>
                  </a:lnTo>
                  <a:cubicBezTo>
                    <a:pt x="708406" y="6423"/>
                    <a:pt x="711454" y="3010"/>
                    <a:pt x="716280" y="1627"/>
                  </a:cubicBezTo>
                  <a:cubicBezTo>
                    <a:pt x="721106" y="0"/>
                    <a:pt x="726440" y="981"/>
                    <a:pt x="730123" y="3564"/>
                  </a:cubicBezTo>
                  <a:lnTo>
                    <a:pt x="1236853" y="369990"/>
                  </a:lnTo>
                  <a:cubicBezTo>
                    <a:pt x="1239266" y="371742"/>
                    <a:pt x="1240536" y="374048"/>
                    <a:pt x="1240536" y="376538"/>
                  </a:cubicBezTo>
                  <a:cubicBezTo>
                    <a:pt x="1240536" y="379028"/>
                    <a:pt x="1239139" y="381334"/>
                    <a:pt x="1236853" y="383087"/>
                  </a:cubicBezTo>
                  <a:lnTo>
                    <a:pt x="730123" y="749513"/>
                  </a:lnTo>
                  <a:cubicBezTo>
                    <a:pt x="726440" y="752190"/>
                    <a:pt x="720979" y="753206"/>
                    <a:pt x="716280" y="751450"/>
                  </a:cubicBezTo>
                  <a:cubicBezTo>
                    <a:pt x="711581" y="749974"/>
                    <a:pt x="708406" y="746654"/>
                    <a:pt x="708406" y="742965"/>
                  </a:cubicBezTo>
                  <a:lnTo>
                    <a:pt x="708406" y="559705"/>
                  </a:lnTo>
                  <a:lnTo>
                    <a:pt x="721106" y="559705"/>
                  </a:lnTo>
                  <a:lnTo>
                    <a:pt x="721106" y="568928"/>
                  </a:lnTo>
                  <a:lnTo>
                    <a:pt x="12700" y="568928"/>
                  </a:lnTo>
                  <a:cubicBezTo>
                    <a:pt x="5715" y="568928"/>
                    <a:pt x="0" y="564778"/>
                    <a:pt x="0" y="559705"/>
                  </a:cubicBezTo>
                  <a:lnTo>
                    <a:pt x="0" y="193279"/>
                  </a:lnTo>
                  <a:cubicBezTo>
                    <a:pt x="0" y="188206"/>
                    <a:pt x="5715" y="184056"/>
                    <a:pt x="12700" y="184056"/>
                  </a:cubicBezTo>
                  <a:moveTo>
                    <a:pt x="12700" y="202502"/>
                  </a:moveTo>
                  <a:lnTo>
                    <a:pt x="12700" y="193279"/>
                  </a:lnTo>
                  <a:lnTo>
                    <a:pt x="25400" y="193279"/>
                  </a:lnTo>
                  <a:lnTo>
                    <a:pt x="25400" y="559705"/>
                  </a:lnTo>
                  <a:lnTo>
                    <a:pt x="12700" y="559705"/>
                  </a:lnTo>
                  <a:lnTo>
                    <a:pt x="12700" y="550482"/>
                  </a:lnTo>
                  <a:lnTo>
                    <a:pt x="721106" y="550482"/>
                  </a:lnTo>
                  <a:cubicBezTo>
                    <a:pt x="728091" y="550482"/>
                    <a:pt x="733806" y="554633"/>
                    <a:pt x="733806" y="559705"/>
                  </a:cubicBezTo>
                  <a:lnTo>
                    <a:pt x="733806" y="742965"/>
                  </a:lnTo>
                  <a:lnTo>
                    <a:pt x="721106" y="742965"/>
                  </a:lnTo>
                  <a:lnTo>
                    <a:pt x="712089" y="736416"/>
                  </a:lnTo>
                  <a:lnTo>
                    <a:pt x="1218819" y="369990"/>
                  </a:lnTo>
                  <a:lnTo>
                    <a:pt x="1227836" y="376538"/>
                  </a:lnTo>
                  <a:lnTo>
                    <a:pt x="1218819" y="383087"/>
                  </a:lnTo>
                  <a:lnTo>
                    <a:pt x="712089" y="16660"/>
                  </a:lnTo>
                  <a:lnTo>
                    <a:pt x="721106" y="10112"/>
                  </a:lnTo>
                  <a:lnTo>
                    <a:pt x="733806" y="10112"/>
                  </a:lnTo>
                  <a:lnTo>
                    <a:pt x="733806" y="193279"/>
                  </a:lnTo>
                  <a:cubicBezTo>
                    <a:pt x="733806" y="198352"/>
                    <a:pt x="728091" y="202502"/>
                    <a:pt x="721106" y="202502"/>
                  </a:cubicBezTo>
                  <a:lnTo>
                    <a:pt x="12700" y="202502"/>
                  </a:lnTo>
                  <a:close/>
                </a:path>
              </a:pathLst>
            </a:custGeom>
            <a:solidFill>
              <a:srgbClr val="FFC10D"/>
            </a:solidFill>
          </p:spPr>
        </p:sp>
      </p:grpSp>
      <p:grpSp>
        <p:nvGrpSpPr>
          <p:cNvPr name="Group 31" id="31"/>
          <p:cNvGrpSpPr/>
          <p:nvPr/>
        </p:nvGrpSpPr>
        <p:grpSpPr>
          <a:xfrm rot="0">
            <a:off x="14885076" y="5258818"/>
            <a:ext cx="805094" cy="487601"/>
            <a:chOff x="0" y="0"/>
            <a:chExt cx="1240482" cy="751291"/>
          </a:xfrm>
        </p:grpSpPr>
        <p:sp>
          <p:nvSpPr>
            <p:cNvPr name="Freeform 32" id="32"/>
            <p:cNvSpPr/>
            <p:nvPr/>
          </p:nvSpPr>
          <p:spPr>
            <a:xfrm flipH="false" flipV="false" rot="0">
              <a:off x="12700" y="9223"/>
              <a:ext cx="1215136" cy="732853"/>
            </a:xfrm>
            <a:custGeom>
              <a:avLst/>
              <a:gdLst/>
              <a:ahLst/>
              <a:cxnLst/>
              <a:rect r="r" b="b" t="t" l="l"/>
              <a:pathLst>
                <a:path h="732853" w="1215136">
                  <a:moveTo>
                    <a:pt x="0" y="183167"/>
                  </a:moveTo>
                  <a:lnTo>
                    <a:pt x="708406" y="183167"/>
                  </a:lnTo>
                  <a:lnTo>
                    <a:pt x="708406" y="0"/>
                  </a:lnTo>
                  <a:lnTo>
                    <a:pt x="1215136" y="366426"/>
                  </a:lnTo>
                  <a:lnTo>
                    <a:pt x="708406" y="732853"/>
                  </a:lnTo>
                  <a:lnTo>
                    <a:pt x="708406" y="549593"/>
                  </a:lnTo>
                  <a:lnTo>
                    <a:pt x="0" y="549593"/>
                  </a:lnTo>
                  <a:close/>
                </a:path>
              </a:pathLst>
            </a:custGeom>
            <a:solidFill>
              <a:srgbClr val="FFC10D"/>
            </a:solidFill>
          </p:spPr>
        </p:sp>
        <p:sp>
          <p:nvSpPr>
            <p:cNvPr name="Freeform 33" id="33"/>
            <p:cNvSpPr/>
            <p:nvPr/>
          </p:nvSpPr>
          <p:spPr>
            <a:xfrm flipH="false" flipV="false" rot="0">
              <a:off x="0" y="-889"/>
              <a:ext cx="1240536" cy="753206"/>
            </a:xfrm>
            <a:custGeom>
              <a:avLst/>
              <a:gdLst/>
              <a:ahLst/>
              <a:cxnLst/>
              <a:rect r="r" b="b" t="t" l="l"/>
              <a:pathLst>
                <a:path h="753206" w="1240536">
                  <a:moveTo>
                    <a:pt x="12700" y="184056"/>
                  </a:moveTo>
                  <a:lnTo>
                    <a:pt x="721106" y="184056"/>
                  </a:lnTo>
                  <a:lnTo>
                    <a:pt x="721106" y="193279"/>
                  </a:lnTo>
                  <a:lnTo>
                    <a:pt x="708406" y="193279"/>
                  </a:lnTo>
                  <a:lnTo>
                    <a:pt x="708406" y="10112"/>
                  </a:lnTo>
                  <a:cubicBezTo>
                    <a:pt x="708406" y="6423"/>
                    <a:pt x="711454" y="3010"/>
                    <a:pt x="716280" y="1627"/>
                  </a:cubicBezTo>
                  <a:cubicBezTo>
                    <a:pt x="721106" y="0"/>
                    <a:pt x="726440" y="981"/>
                    <a:pt x="730123" y="3564"/>
                  </a:cubicBezTo>
                  <a:lnTo>
                    <a:pt x="1236853" y="369990"/>
                  </a:lnTo>
                  <a:cubicBezTo>
                    <a:pt x="1239266" y="371742"/>
                    <a:pt x="1240536" y="374048"/>
                    <a:pt x="1240536" y="376538"/>
                  </a:cubicBezTo>
                  <a:cubicBezTo>
                    <a:pt x="1240536" y="379028"/>
                    <a:pt x="1239139" y="381334"/>
                    <a:pt x="1236853" y="383087"/>
                  </a:cubicBezTo>
                  <a:lnTo>
                    <a:pt x="730123" y="749513"/>
                  </a:lnTo>
                  <a:cubicBezTo>
                    <a:pt x="726440" y="752190"/>
                    <a:pt x="720979" y="753206"/>
                    <a:pt x="716280" y="751450"/>
                  </a:cubicBezTo>
                  <a:cubicBezTo>
                    <a:pt x="711581" y="749974"/>
                    <a:pt x="708406" y="746654"/>
                    <a:pt x="708406" y="742965"/>
                  </a:cubicBezTo>
                  <a:lnTo>
                    <a:pt x="708406" y="559705"/>
                  </a:lnTo>
                  <a:lnTo>
                    <a:pt x="721106" y="559705"/>
                  </a:lnTo>
                  <a:lnTo>
                    <a:pt x="721106" y="568928"/>
                  </a:lnTo>
                  <a:lnTo>
                    <a:pt x="12700" y="568928"/>
                  </a:lnTo>
                  <a:cubicBezTo>
                    <a:pt x="5715" y="568928"/>
                    <a:pt x="0" y="564778"/>
                    <a:pt x="0" y="559705"/>
                  </a:cubicBezTo>
                  <a:lnTo>
                    <a:pt x="0" y="193279"/>
                  </a:lnTo>
                  <a:cubicBezTo>
                    <a:pt x="0" y="188206"/>
                    <a:pt x="5715" y="184056"/>
                    <a:pt x="12700" y="184056"/>
                  </a:cubicBezTo>
                  <a:moveTo>
                    <a:pt x="12700" y="202502"/>
                  </a:moveTo>
                  <a:lnTo>
                    <a:pt x="12700" y="193279"/>
                  </a:lnTo>
                  <a:lnTo>
                    <a:pt x="25400" y="193279"/>
                  </a:lnTo>
                  <a:lnTo>
                    <a:pt x="25400" y="559705"/>
                  </a:lnTo>
                  <a:lnTo>
                    <a:pt x="12700" y="559705"/>
                  </a:lnTo>
                  <a:lnTo>
                    <a:pt x="12700" y="550482"/>
                  </a:lnTo>
                  <a:lnTo>
                    <a:pt x="721106" y="550482"/>
                  </a:lnTo>
                  <a:cubicBezTo>
                    <a:pt x="728091" y="550482"/>
                    <a:pt x="733806" y="554633"/>
                    <a:pt x="733806" y="559705"/>
                  </a:cubicBezTo>
                  <a:lnTo>
                    <a:pt x="733806" y="742965"/>
                  </a:lnTo>
                  <a:lnTo>
                    <a:pt x="721106" y="742965"/>
                  </a:lnTo>
                  <a:lnTo>
                    <a:pt x="712089" y="736416"/>
                  </a:lnTo>
                  <a:lnTo>
                    <a:pt x="1218819" y="369990"/>
                  </a:lnTo>
                  <a:lnTo>
                    <a:pt x="1227836" y="376538"/>
                  </a:lnTo>
                  <a:lnTo>
                    <a:pt x="1218819" y="383087"/>
                  </a:lnTo>
                  <a:lnTo>
                    <a:pt x="712089" y="16660"/>
                  </a:lnTo>
                  <a:lnTo>
                    <a:pt x="721106" y="10112"/>
                  </a:lnTo>
                  <a:lnTo>
                    <a:pt x="733806" y="10112"/>
                  </a:lnTo>
                  <a:lnTo>
                    <a:pt x="733806" y="193279"/>
                  </a:lnTo>
                  <a:cubicBezTo>
                    <a:pt x="733806" y="198352"/>
                    <a:pt x="728091" y="202502"/>
                    <a:pt x="721106" y="202502"/>
                  </a:cubicBezTo>
                  <a:lnTo>
                    <a:pt x="12700" y="202502"/>
                  </a:lnTo>
                  <a:close/>
                </a:path>
              </a:pathLst>
            </a:custGeom>
            <a:solidFill>
              <a:srgbClr val="FFC10D"/>
            </a:solidFill>
          </p:spPr>
        </p:sp>
      </p:grpSp>
      <p:sp>
        <p:nvSpPr>
          <p:cNvPr name="Freeform 34" id="34"/>
          <p:cNvSpPr/>
          <p:nvPr/>
        </p:nvSpPr>
        <p:spPr>
          <a:xfrm flipH="false" flipV="false" rot="0">
            <a:off x="15865254" y="4854011"/>
            <a:ext cx="1746434" cy="936655"/>
          </a:xfrm>
          <a:custGeom>
            <a:avLst/>
            <a:gdLst/>
            <a:ahLst/>
            <a:cxnLst/>
            <a:rect r="r" b="b" t="t" l="l"/>
            <a:pathLst>
              <a:path h="936655" w="1746434">
                <a:moveTo>
                  <a:pt x="0" y="0"/>
                </a:moveTo>
                <a:lnTo>
                  <a:pt x="1746434" y="0"/>
                </a:lnTo>
                <a:lnTo>
                  <a:pt x="1746434" y="936655"/>
                </a:lnTo>
                <a:lnTo>
                  <a:pt x="0" y="936655"/>
                </a:lnTo>
                <a:lnTo>
                  <a:pt x="0" y="0"/>
                </a:lnTo>
                <a:close/>
              </a:path>
            </a:pathLst>
          </a:custGeom>
          <a:blipFill>
            <a:blip r:embed="rId4"/>
            <a:stretch>
              <a:fillRect l="-191" t="0" r="-191" b="0"/>
            </a:stretch>
          </a:blipFill>
        </p:spPr>
      </p:sp>
      <p:grpSp>
        <p:nvGrpSpPr>
          <p:cNvPr name="Group 35" id="35"/>
          <p:cNvGrpSpPr/>
          <p:nvPr/>
        </p:nvGrpSpPr>
        <p:grpSpPr>
          <a:xfrm rot="0">
            <a:off x="9422089" y="4894461"/>
            <a:ext cx="2538200" cy="1216314"/>
            <a:chOff x="0" y="0"/>
            <a:chExt cx="924184" cy="442872"/>
          </a:xfrm>
        </p:grpSpPr>
        <p:sp>
          <p:nvSpPr>
            <p:cNvPr name="Freeform 36" id="36"/>
            <p:cNvSpPr/>
            <p:nvPr/>
          </p:nvSpPr>
          <p:spPr>
            <a:xfrm flipH="false" flipV="false" rot="0">
              <a:off x="0" y="0"/>
              <a:ext cx="924184" cy="442872"/>
            </a:xfrm>
            <a:custGeom>
              <a:avLst/>
              <a:gdLst/>
              <a:ahLst/>
              <a:cxnLst/>
              <a:rect r="r" b="b" t="t" l="l"/>
              <a:pathLst>
                <a:path h="442872" w="924184">
                  <a:moveTo>
                    <a:pt x="155558" y="0"/>
                  </a:moveTo>
                  <a:lnTo>
                    <a:pt x="768625" y="0"/>
                  </a:lnTo>
                  <a:cubicBezTo>
                    <a:pt x="854538" y="0"/>
                    <a:pt x="924184" y="69646"/>
                    <a:pt x="924184" y="155558"/>
                  </a:cubicBezTo>
                  <a:lnTo>
                    <a:pt x="924184" y="287313"/>
                  </a:lnTo>
                  <a:cubicBezTo>
                    <a:pt x="924184" y="328570"/>
                    <a:pt x="907794" y="368137"/>
                    <a:pt x="878622" y="397310"/>
                  </a:cubicBezTo>
                  <a:cubicBezTo>
                    <a:pt x="849449" y="426483"/>
                    <a:pt x="809882" y="442872"/>
                    <a:pt x="768625" y="442872"/>
                  </a:cubicBezTo>
                  <a:lnTo>
                    <a:pt x="155558" y="442872"/>
                  </a:lnTo>
                  <a:cubicBezTo>
                    <a:pt x="114302" y="442872"/>
                    <a:pt x="74735" y="426483"/>
                    <a:pt x="45562" y="397310"/>
                  </a:cubicBezTo>
                  <a:cubicBezTo>
                    <a:pt x="16389" y="368137"/>
                    <a:pt x="0" y="328570"/>
                    <a:pt x="0" y="287313"/>
                  </a:cubicBezTo>
                  <a:lnTo>
                    <a:pt x="0" y="155558"/>
                  </a:lnTo>
                  <a:cubicBezTo>
                    <a:pt x="0" y="114302"/>
                    <a:pt x="16389" y="74735"/>
                    <a:pt x="45562" y="45562"/>
                  </a:cubicBezTo>
                  <a:cubicBezTo>
                    <a:pt x="74735" y="16389"/>
                    <a:pt x="114302" y="0"/>
                    <a:pt x="155558" y="0"/>
                  </a:cubicBezTo>
                  <a:close/>
                </a:path>
              </a:pathLst>
            </a:custGeom>
            <a:solidFill>
              <a:srgbClr val="0053A6"/>
            </a:solidFill>
          </p:spPr>
        </p:sp>
        <p:sp>
          <p:nvSpPr>
            <p:cNvPr name="TextBox 37" id="37"/>
            <p:cNvSpPr txBox="true"/>
            <p:nvPr/>
          </p:nvSpPr>
          <p:spPr>
            <a:xfrm>
              <a:off x="0" y="0"/>
              <a:ext cx="924184" cy="442872"/>
            </a:xfrm>
            <a:prstGeom prst="rect">
              <a:avLst/>
            </a:prstGeom>
          </p:spPr>
          <p:txBody>
            <a:bodyPr anchor="ctr" rtlCol="false" tIns="36746" lIns="36746" bIns="36746" rIns="36746"/>
            <a:lstStyle/>
            <a:p>
              <a:pPr algn="ctr">
                <a:lnSpc>
                  <a:spcPts val="2160"/>
                </a:lnSpc>
              </a:pPr>
            </a:p>
          </p:txBody>
        </p:sp>
      </p:grpSp>
      <p:sp>
        <p:nvSpPr>
          <p:cNvPr name="TextBox 38" id="38"/>
          <p:cNvSpPr txBox="true"/>
          <p:nvPr/>
        </p:nvSpPr>
        <p:spPr>
          <a:xfrm rot="0">
            <a:off x="9443595" y="5494239"/>
            <a:ext cx="2495187" cy="360905"/>
          </a:xfrm>
          <a:prstGeom prst="rect">
            <a:avLst/>
          </a:prstGeom>
        </p:spPr>
        <p:txBody>
          <a:bodyPr anchor="t" rtlCol="false" tIns="0" lIns="0" bIns="0" rIns="0">
            <a:spAutoFit/>
          </a:bodyPr>
          <a:lstStyle/>
          <a:p>
            <a:pPr algn="ctr">
              <a:lnSpc>
                <a:spcPts val="2777"/>
              </a:lnSpc>
            </a:pPr>
            <a:r>
              <a:rPr lang="en-US" sz="2314" spc="21">
                <a:solidFill>
                  <a:srgbClr val="FFDA70"/>
                </a:solidFill>
                <a:latin typeface="Glacial Indifference"/>
              </a:rPr>
              <a:t>speech-to-text</a:t>
            </a:r>
          </a:p>
        </p:txBody>
      </p:sp>
      <p:sp>
        <p:nvSpPr>
          <p:cNvPr name="TextBox 39" id="39"/>
          <p:cNvSpPr txBox="true"/>
          <p:nvPr/>
        </p:nvSpPr>
        <p:spPr>
          <a:xfrm rot="0">
            <a:off x="9422089" y="5113843"/>
            <a:ext cx="2495187" cy="360905"/>
          </a:xfrm>
          <a:prstGeom prst="rect">
            <a:avLst/>
          </a:prstGeom>
        </p:spPr>
        <p:txBody>
          <a:bodyPr anchor="t" rtlCol="false" tIns="0" lIns="0" bIns="0" rIns="0">
            <a:spAutoFit/>
          </a:bodyPr>
          <a:lstStyle/>
          <a:p>
            <a:pPr algn="ctr">
              <a:lnSpc>
                <a:spcPts val="2777"/>
              </a:lnSpc>
            </a:pPr>
            <a:r>
              <a:rPr lang="en-US" sz="2314" spc="21">
                <a:solidFill>
                  <a:srgbClr val="FFDA70"/>
                </a:solidFill>
                <a:latin typeface="Glacial Indifference"/>
              </a:rPr>
              <a:t>GPT-3.5</a:t>
            </a:r>
          </a:p>
        </p:txBody>
      </p:sp>
      <p:sp>
        <p:nvSpPr>
          <p:cNvPr name="TextBox 40" id="40"/>
          <p:cNvSpPr txBox="true"/>
          <p:nvPr/>
        </p:nvSpPr>
        <p:spPr>
          <a:xfrm rot="0">
            <a:off x="15955921"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68737" y="9095505"/>
            <a:ext cx="1987200" cy="671730"/>
          </a:xfrm>
          <a:custGeom>
            <a:avLst/>
            <a:gdLst/>
            <a:ahLst/>
            <a:cxnLst/>
            <a:rect r="r" b="b" t="t" l="l"/>
            <a:pathLst>
              <a:path h="671730" w="1987200">
                <a:moveTo>
                  <a:pt x="0" y="0"/>
                </a:moveTo>
                <a:lnTo>
                  <a:pt x="1987200" y="0"/>
                </a:lnTo>
                <a:lnTo>
                  <a:pt x="1987200" y="671730"/>
                </a:lnTo>
                <a:lnTo>
                  <a:pt x="0" y="671730"/>
                </a:lnTo>
                <a:lnTo>
                  <a:pt x="0" y="0"/>
                </a:lnTo>
                <a:close/>
              </a:path>
            </a:pathLst>
          </a:custGeom>
          <a:blipFill>
            <a:blip r:embed="rId2"/>
            <a:stretch>
              <a:fillRect l="0" t="-471" r="0" b="-471"/>
            </a:stretch>
          </a:blipFill>
        </p:spPr>
      </p:sp>
      <p:sp>
        <p:nvSpPr>
          <p:cNvPr name="Freeform 3" id="3"/>
          <p:cNvSpPr/>
          <p:nvPr/>
        </p:nvSpPr>
        <p:spPr>
          <a:xfrm flipH="false" flipV="false" rot="0">
            <a:off x="1079574" y="2424538"/>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3"/>
            <a:stretch>
              <a:fillRect l="0" t="-7810" r="0" b="-7810"/>
            </a:stretch>
          </a:blipFill>
        </p:spPr>
      </p:sp>
      <p:grpSp>
        <p:nvGrpSpPr>
          <p:cNvPr name="Group 4" id="4"/>
          <p:cNvGrpSpPr/>
          <p:nvPr/>
        </p:nvGrpSpPr>
        <p:grpSpPr>
          <a:xfrm rot="0">
            <a:off x="775743" y="3213499"/>
            <a:ext cx="5703154" cy="1393739"/>
            <a:chOff x="0" y="0"/>
            <a:chExt cx="7604206" cy="1858318"/>
          </a:xfrm>
        </p:grpSpPr>
        <p:sp>
          <p:nvSpPr>
            <p:cNvPr name="Freeform 5" id="5"/>
            <p:cNvSpPr/>
            <p:nvPr/>
          </p:nvSpPr>
          <p:spPr>
            <a:xfrm flipH="false" flipV="false" rot="0">
              <a:off x="12700" y="12700"/>
              <a:ext cx="7578852" cy="1832864"/>
            </a:xfrm>
            <a:custGeom>
              <a:avLst/>
              <a:gdLst/>
              <a:ahLst/>
              <a:cxnLst/>
              <a:rect r="r" b="b" t="t" l="l"/>
              <a:pathLst>
                <a:path h="1832864" w="7578852">
                  <a:moveTo>
                    <a:pt x="0" y="0"/>
                  </a:moveTo>
                  <a:lnTo>
                    <a:pt x="7578852" y="0"/>
                  </a:lnTo>
                  <a:lnTo>
                    <a:pt x="7578852" y="1832864"/>
                  </a:lnTo>
                  <a:lnTo>
                    <a:pt x="0" y="1832864"/>
                  </a:lnTo>
                  <a:close/>
                </a:path>
              </a:pathLst>
            </a:custGeom>
            <a:solidFill>
              <a:srgbClr val="0053A6"/>
            </a:solidFill>
          </p:spPr>
        </p:sp>
        <p:sp>
          <p:nvSpPr>
            <p:cNvPr name="Freeform 6" id="6"/>
            <p:cNvSpPr/>
            <p:nvPr/>
          </p:nvSpPr>
          <p:spPr>
            <a:xfrm flipH="false" flipV="false" rot="0">
              <a:off x="0" y="0"/>
              <a:ext cx="7604252" cy="1858264"/>
            </a:xfrm>
            <a:custGeom>
              <a:avLst/>
              <a:gdLst/>
              <a:ahLst/>
              <a:cxnLst/>
              <a:rect r="r" b="b" t="t" l="l"/>
              <a:pathLst>
                <a:path h="1858264" w="7604252">
                  <a:moveTo>
                    <a:pt x="12700" y="0"/>
                  </a:moveTo>
                  <a:lnTo>
                    <a:pt x="7591552" y="0"/>
                  </a:lnTo>
                  <a:cubicBezTo>
                    <a:pt x="7598537" y="0"/>
                    <a:pt x="7604252" y="5715"/>
                    <a:pt x="7604252" y="12700"/>
                  </a:cubicBezTo>
                  <a:lnTo>
                    <a:pt x="7604252" y="1845564"/>
                  </a:lnTo>
                  <a:cubicBezTo>
                    <a:pt x="7604252" y="1852549"/>
                    <a:pt x="7598537" y="1858264"/>
                    <a:pt x="7591552" y="1858264"/>
                  </a:cubicBezTo>
                  <a:lnTo>
                    <a:pt x="12700" y="1858264"/>
                  </a:lnTo>
                  <a:cubicBezTo>
                    <a:pt x="5715" y="1858264"/>
                    <a:pt x="0" y="1852549"/>
                    <a:pt x="0" y="1845564"/>
                  </a:cubicBezTo>
                  <a:lnTo>
                    <a:pt x="0" y="12700"/>
                  </a:lnTo>
                  <a:cubicBezTo>
                    <a:pt x="0" y="5715"/>
                    <a:pt x="5715" y="0"/>
                    <a:pt x="12700" y="0"/>
                  </a:cubicBezTo>
                  <a:moveTo>
                    <a:pt x="12700" y="25400"/>
                  </a:moveTo>
                  <a:lnTo>
                    <a:pt x="12700" y="12700"/>
                  </a:lnTo>
                  <a:lnTo>
                    <a:pt x="25400" y="12700"/>
                  </a:lnTo>
                  <a:lnTo>
                    <a:pt x="25400" y="1845564"/>
                  </a:lnTo>
                  <a:lnTo>
                    <a:pt x="12700" y="1845564"/>
                  </a:lnTo>
                  <a:lnTo>
                    <a:pt x="12700" y="1832864"/>
                  </a:lnTo>
                  <a:lnTo>
                    <a:pt x="7591552" y="1832864"/>
                  </a:lnTo>
                  <a:lnTo>
                    <a:pt x="7591552" y="1845564"/>
                  </a:lnTo>
                  <a:lnTo>
                    <a:pt x="7578852" y="1845564"/>
                  </a:lnTo>
                  <a:lnTo>
                    <a:pt x="7578852" y="12700"/>
                  </a:lnTo>
                  <a:lnTo>
                    <a:pt x="7591552" y="12700"/>
                  </a:lnTo>
                  <a:lnTo>
                    <a:pt x="7591552" y="25400"/>
                  </a:lnTo>
                  <a:lnTo>
                    <a:pt x="12700" y="25400"/>
                  </a:lnTo>
                  <a:close/>
                </a:path>
              </a:pathLst>
            </a:custGeom>
            <a:solidFill>
              <a:srgbClr val="001E44"/>
            </a:solidFill>
          </p:spPr>
        </p:sp>
      </p:grpSp>
      <p:grpSp>
        <p:nvGrpSpPr>
          <p:cNvPr name="Group 7" id="7"/>
          <p:cNvGrpSpPr/>
          <p:nvPr/>
        </p:nvGrpSpPr>
        <p:grpSpPr>
          <a:xfrm rot="0">
            <a:off x="775743" y="5229196"/>
            <a:ext cx="5703155" cy="1393739"/>
            <a:chOff x="0" y="0"/>
            <a:chExt cx="7604206" cy="1858318"/>
          </a:xfrm>
        </p:grpSpPr>
        <p:sp>
          <p:nvSpPr>
            <p:cNvPr name="Freeform 8" id="8"/>
            <p:cNvSpPr/>
            <p:nvPr/>
          </p:nvSpPr>
          <p:spPr>
            <a:xfrm flipH="false" flipV="false" rot="0">
              <a:off x="12839" y="12700"/>
              <a:ext cx="7578527" cy="1832864"/>
            </a:xfrm>
            <a:custGeom>
              <a:avLst/>
              <a:gdLst/>
              <a:ahLst/>
              <a:cxnLst/>
              <a:rect r="r" b="b" t="t" l="l"/>
              <a:pathLst>
                <a:path h="1832864" w="7578527">
                  <a:moveTo>
                    <a:pt x="0" y="0"/>
                  </a:moveTo>
                  <a:lnTo>
                    <a:pt x="7578527" y="0"/>
                  </a:lnTo>
                  <a:lnTo>
                    <a:pt x="7578527" y="1832864"/>
                  </a:lnTo>
                  <a:lnTo>
                    <a:pt x="0" y="1832864"/>
                  </a:lnTo>
                  <a:close/>
                </a:path>
              </a:pathLst>
            </a:custGeom>
            <a:solidFill>
              <a:srgbClr val="0053A6"/>
            </a:solidFill>
          </p:spPr>
        </p:sp>
        <p:sp>
          <p:nvSpPr>
            <p:cNvPr name="Freeform 9" id="9"/>
            <p:cNvSpPr/>
            <p:nvPr/>
          </p:nvSpPr>
          <p:spPr>
            <a:xfrm flipH="false" flipV="false" rot="0">
              <a:off x="0" y="0"/>
              <a:ext cx="7604206" cy="1858264"/>
            </a:xfrm>
            <a:custGeom>
              <a:avLst/>
              <a:gdLst/>
              <a:ahLst/>
              <a:cxnLst/>
              <a:rect r="r" b="b" t="t" l="l"/>
              <a:pathLst>
                <a:path h="1858264" w="7604206">
                  <a:moveTo>
                    <a:pt x="12839" y="0"/>
                  </a:moveTo>
                  <a:lnTo>
                    <a:pt x="7591366" y="0"/>
                  </a:lnTo>
                  <a:cubicBezTo>
                    <a:pt x="7598428" y="0"/>
                    <a:pt x="7604206" y="5715"/>
                    <a:pt x="7604206" y="12700"/>
                  </a:cubicBezTo>
                  <a:lnTo>
                    <a:pt x="7604206" y="1845564"/>
                  </a:lnTo>
                  <a:cubicBezTo>
                    <a:pt x="7604206" y="1852549"/>
                    <a:pt x="7598428" y="1858264"/>
                    <a:pt x="7591366" y="1858264"/>
                  </a:cubicBezTo>
                  <a:lnTo>
                    <a:pt x="12839" y="1858264"/>
                  </a:lnTo>
                  <a:cubicBezTo>
                    <a:pt x="5778" y="1858264"/>
                    <a:pt x="0" y="1852549"/>
                    <a:pt x="0" y="1845564"/>
                  </a:cubicBezTo>
                  <a:lnTo>
                    <a:pt x="0" y="12700"/>
                  </a:lnTo>
                  <a:cubicBezTo>
                    <a:pt x="0" y="5715"/>
                    <a:pt x="5778" y="0"/>
                    <a:pt x="12839" y="0"/>
                  </a:cubicBezTo>
                  <a:moveTo>
                    <a:pt x="12839" y="25400"/>
                  </a:moveTo>
                  <a:lnTo>
                    <a:pt x="12839" y="12700"/>
                  </a:lnTo>
                  <a:lnTo>
                    <a:pt x="25678" y="12700"/>
                  </a:lnTo>
                  <a:lnTo>
                    <a:pt x="25678" y="1845564"/>
                  </a:lnTo>
                  <a:lnTo>
                    <a:pt x="12839" y="1845564"/>
                  </a:lnTo>
                  <a:lnTo>
                    <a:pt x="12839" y="1832864"/>
                  </a:lnTo>
                  <a:lnTo>
                    <a:pt x="7591366" y="1832864"/>
                  </a:lnTo>
                  <a:lnTo>
                    <a:pt x="7591366" y="1845564"/>
                  </a:lnTo>
                  <a:lnTo>
                    <a:pt x="7578527" y="1845564"/>
                  </a:lnTo>
                  <a:lnTo>
                    <a:pt x="7578527" y="12700"/>
                  </a:lnTo>
                  <a:lnTo>
                    <a:pt x="7591366" y="12700"/>
                  </a:lnTo>
                  <a:lnTo>
                    <a:pt x="7591366" y="25400"/>
                  </a:lnTo>
                  <a:lnTo>
                    <a:pt x="12839" y="25400"/>
                  </a:lnTo>
                  <a:close/>
                </a:path>
              </a:pathLst>
            </a:custGeom>
            <a:solidFill>
              <a:srgbClr val="001E44"/>
            </a:solidFill>
          </p:spPr>
        </p:sp>
      </p:grpSp>
      <p:grpSp>
        <p:nvGrpSpPr>
          <p:cNvPr name="Group 10" id="10"/>
          <p:cNvGrpSpPr/>
          <p:nvPr/>
        </p:nvGrpSpPr>
        <p:grpSpPr>
          <a:xfrm rot="0">
            <a:off x="779604" y="7233307"/>
            <a:ext cx="5699294" cy="1393739"/>
            <a:chOff x="0" y="0"/>
            <a:chExt cx="7599058" cy="1858318"/>
          </a:xfrm>
        </p:grpSpPr>
        <p:sp>
          <p:nvSpPr>
            <p:cNvPr name="Freeform 11" id="11"/>
            <p:cNvSpPr/>
            <p:nvPr/>
          </p:nvSpPr>
          <p:spPr>
            <a:xfrm flipH="false" flipV="false" rot="0">
              <a:off x="12522" y="12700"/>
              <a:ext cx="7573957" cy="1832864"/>
            </a:xfrm>
            <a:custGeom>
              <a:avLst/>
              <a:gdLst/>
              <a:ahLst/>
              <a:cxnLst/>
              <a:rect r="r" b="b" t="t" l="l"/>
              <a:pathLst>
                <a:path h="1832864" w="7573957">
                  <a:moveTo>
                    <a:pt x="0" y="0"/>
                  </a:moveTo>
                  <a:lnTo>
                    <a:pt x="7573957" y="0"/>
                  </a:lnTo>
                  <a:lnTo>
                    <a:pt x="7573957" y="1832864"/>
                  </a:lnTo>
                  <a:lnTo>
                    <a:pt x="0" y="1832864"/>
                  </a:lnTo>
                  <a:close/>
                </a:path>
              </a:pathLst>
            </a:custGeom>
            <a:solidFill>
              <a:srgbClr val="0053A6"/>
            </a:solidFill>
          </p:spPr>
        </p:sp>
        <p:sp>
          <p:nvSpPr>
            <p:cNvPr name="Freeform 12" id="12"/>
            <p:cNvSpPr/>
            <p:nvPr/>
          </p:nvSpPr>
          <p:spPr>
            <a:xfrm flipH="false" flipV="false" rot="0">
              <a:off x="0" y="0"/>
              <a:ext cx="7599001" cy="1858264"/>
            </a:xfrm>
            <a:custGeom>
              <a:avLst/>
              <a:gdLst/>
              <a:ahLst/>
              <a:cxnLst/>
              <a:rect r="r" b="b" t="t" l="l"/>
              <a:pathLst>
                <a:path h="1858264" w="7599001">
                  <a:moveTo>
                    <a:pt x="12522" y="0"/>
                  </a:moveTo>
                  <a:lnTo>
                    <a:pt x="7586479" y="0"/>
                  </a:lnTo>
                  <a:cubicBezTo>
                    <a:pt x="7593366" y="0"/>
                    <a:pt x="7599001" y="5715"/>
                    <a:pt x="7599001" y="12700"/>
                  </a:cubicBezTo>
                  <a:lnTo>
                    <a:pt x="7599001" y="1845564"/>
                  </a:lnTo>
                  <a:cubicBezTo>
                    <a:pt x="7599001" y="1852549"/>
                    <a:pt x="7593366" y="1858264"/>
                    <a:pt x="7586479" y="1858264"/>
                  </a:cubicBezTo>
                  <a:lnTo>
                    <a:pt x="12522" y="1858264"/>
                  </a:lnTo>
                  <a:cubicBezTo>
                    <a:pt x="5635" y="1858264"/>
                    <a:pt x="0" y="1852549"/>
                    <a:pt x="0" y="1845564"/>
                  </a:cubicBezTo>
                  <a:lnTo>
                    <a:pt x="0" y="12700"/>
                  </a:lnTo>
                  <a:cubicBezTo>
                    <a:pt x="0" y="5715"/>
                    <a:pt x="5635" y="0"/>
                    <a:pt x="12522" y="0"/>
                  </a:cubicBezTo>
                  <a:moveTo>
                    <a:pt x="12522" y="25400"/>
                  </a:moveTo>
                  <a:lnTo>
                    <a:pt x="12522" y="12700"/>
                  </a:lnTo>
                  <a:lnTo>
                    <a:pt x="25044" y="12700"/>
                  </a:lnTo>
                  <a:lnTo>
                    <a:pt x="25044" y="1845564"/>
                  </a:lnTo>
                  <a:lnTo>
                    <a:pt x="12522" y="1845564"/>
                  </a:lnTo>
                  <a:lnTo>
                    <a:pt x="12522" y="1832864"/>
                  </a:lnTo>
                  <a:lnTo>
                    <a:pt x="7586479" y="1832864"/>
                  </a:lnTo>
                  <a:lnTo>
                    <a:pt x="7586479" y="1845564"/>
                  </a:lnTo>
                  <a:lnTo>
                    <a:pt x="7573957" y="1845564"/>
                  </a:lnTo>
                  <a:lnTo>
                    <a:pt x="7573957" y="12700"/>
                  </a:lnTo>
                  <a:lnTo>
                    <a:pt x="7586479" y="12700"/>
                  </a:lnTo>
                  <a:lnTo>
                    <a:pt x="7586479" y="25400"/>
                  </a:lnTo>
                  <a:lnTo>
                    <a:pt x="12522" y="25400"/>
                  </a:lnTo>
                  <a:close/>
                </a:path>
              </a:pathLst>
            </a:custGeom>
            <a:solidFill>
              <a:srgbClr val="001E44"/>
            </a:solidFill>
          </p:spPr>
        </p:sp>
      </p:grpSp>
      <p:sp>
        <p:nvSpPr>
          <p:cNvPr name="Freeform 13" id="13"/>
          <p:cNvSpPr/>
          <p:nvPr/>
        </p:nvSpPr>
        <p:spPr>
          <a:xfrm flipH="false" flipV="false" rot="0">
            <a:off x="14642663" y="219704"/>
            <a:ext cx="3177786" cy="3177786"/>
          </a:xfrm>
          <a:custGeom>
            <a:avLst/>
            <a:gdLst/>
            <a:ahLst/>
            <a:cxnLst/>
            <a:rect r="r" b="b" t="t" l="l"/>
            <a:pathLst>
              <a:path h="3177786" w="3177786">
                <a:moveTo>
                  <a:pt x="0" y="0"/>
                </a:moveTo>
                <a:lnTo>
                  <a:pt x="3177786" y="0"/>
                </a:lnTo>
                <a:lnTo>
                  <a:pt x="3177786" y="3177786"/>
                </a:lnTo>
                <a:lnTo>
                  <a:pt x="0" y="3177786"/>
                </a:lnTo>
                <a:lnTo>
                  <a:pt x="0" y="0"/>
                </a:lnTo>
                <a:close/>
              </a:path>
            </a:pathLst>
          </a:custGeom>
          <a:blipFill>
            <a:blip r:embed="rId4"/>
            <a:stretch>
              <a:fillRect l="0" t="0" r="0" b="0"/>
            </a:stretch>
          </a:blipFill>
        </p:spPr>
      </p:sp>
      <p:sp>
        <p:nvSpPr>
          <p:cNvPr name="TextBox 14" id="14"/>
          <p:cNvSpPr txBox="true"/>
          <p:nvPr/>
        </p:nvSpPr>
        <p:spPr>
          <a:xfrm rot="0">
            <a:off x="968738" y="3520888"/>
            <a:ext cx="5231146" cy="778962"/>
          </a:xfrm>
          <a:prstGeom prst="rect">
            <a:avLst/>
          </a:prstGeom>
        </p:spPr>
        <p:txBody>
          <a:bodyPr anchor="t" rtlCol="false" tIns="0" lIns="0" bIns="0" rIns="0">
            <a:spAutoFit/>
          </a:bodyPr>
          <a:lstStyle/>
          <a:p>
            <a:pPr algn="ctr">
              <a:lnSpc>
                <a:spcPts val="3066"/>
              </a:lnSpc>
            </a:pPr>
            <a:r>
              <a:rPr lang="en-US" sz="2555" spc="23">
                <a:solidFill>
                  <a:srgbClr val="FFFFFF"/>
                </a:solidFill>
                <a:latin typeface="Glacial Indifference"/>
              </a:rPr>
              <a:t>Acquiring Accented Indian English Audio Dataset</a:t>
            </a:r>
          </a:p>
        </p:txBody>
      </p:sp>
      <p:sp>
        <p:nvSpPr>
          <p:cNvPr name="TextBox 15" id="15"/>
          <p:cNvSpPr txBox="true"/>
          <p:nvPr/>
        </p:nvSpPr>
        <p:spPr>
          <a:xfrm rot="0">
            <a:off x="865897" y="5367823"/>
            <a:ext cx="5584632" cy="1095375"/>
          </a:xfrm>
          <a:prstGeom prst="rect">
            <a:avLst/>
          </a:prstGeom>
        </p:spPr>
        <p:txBody>
          <a:bodyPr anchor="t" rtlCol="false" tIns="0" lIns="0" bIns="0" rIns="0">
            <a:spAutoFit/>
          </a:bodyPr>
          <a:lstStyle/>
          <a:p>
            <a:pPr algn="ctr">
              <a:lnSpc>
                <a:spcPts val="2879"/>
              </a:lnSpc>
            </a:pPr>
            <a:r>
              <a:rPr lang="en-US" sz="2400" spc="22">
                <a:solidFill>
                  <a:srgbClr val="FFFFFF"/>
                </a:solidFill>
                <a:latin typeface="Glacial Indifference"/>
              </a:rPr>
              <a:t>Customizing and experimenting with various speech to text models such as OpenAI Whisper, Wav2Vec2 and HuBERT</a:t>
            </a:r>
          </a:p>
        </p:txBody>
      </p:sp>
      <p:sp>
        <p:nvSpPr>
          <p:cNvPr name="TextBox 16" id="16"/>
          <p:cNvSpPr txBox="true"/>
          <p:nvPr/>
        </p:nvSpPr>
        <p:spPr>
          <a:xfrm rot="0">
            <a:off x="1070020" y="7558702"/>
            <a:ext cx="5028580" cy="733425"/>
          </a:xfrm>
          <a:prstGeom prst="rect">
            <a:avLst/>
          </a:prstGeom>
        </p:spPr>
        <p:txBody>
          <a:bodyPr anchor="t" rtlCol="false" tIns="0" lIns="0" bIns="0" rIns="0">
            <a:spAutoFit/>
          </a:bodyPr>
          <a:lstStyle/>
          <a:p>
            <a:pPr algn="ctr">
              <a:lnSpc>
                <a:spcPts val="2879"/>
              </a:lnSpc>
            </a:pPr>
            <a:r>
              <a:rPr lang="en-US" sz="2400" spc="22">
                <a:solidFill>
                  <a:srgbClr val="FFFFFF"/>
                </a:solidFill>
                <a:latin typeface="Glacial Indifference"/>
              </a:rPr>
              <a:t>Building to Speech to Speech chat interface using Gradio</a:t>
            </a:r>
          </a:p>
        </p:txBody>
      </p:sp>
      <p:sp>
        <p:nvSpPr>
          <p:cNvPr name="TextBox 17" id="17"/>
          <p:cNvSpPr txBox="true"/>
          <p:nvPr/>
        </p:nvSpPr>
        <p:spPr>
          <a:xfrm rot="0">
            <a:off x="6876072" y="3387965"/>
            <a:ext cx="10372877" cy="1238250"/>
          </a:xfrm>
          <a:prstGeom prst="rect">
            <a:avLst/>
          </a:prstGeom>
        </p:spPr>
        <p:txBody>
          <a:bodyPr anchor="t" rtlCol="false" tIns="0" lIns="0" bIns="0" rIns="0">
            <a:spAutoFit/>
          </a:bodyPr>
          <a:lstStyle/>
          <a:p>
            <a:pPr algn="l">
              <a:lnSpc>
                <a:spcPts val="3240"/>
              </a:lnSpc>
            </a:pPr>
            <a:r>
              <a:rPr lang="en-US" sz="2700" spc="25">
                <a:solidFill>
                  <a:srgbClr val="0F172A"/>
                </a:solidFill>
                <a:latin typeface="Glacial Indifference"/>
              </a:rPr>
              <a:t>Svarah: </a:t>
            </a:r>
            <a:r>
              <a:rPr lang="en-US" sz="2700" spc="25">
                <a:solidFill>
                  <a:srgbClr val="0F172A"/>
                </a:solidFill>
                <a:latin typeface="Glacial Indifference"/>
              </a:rPr>
              <a:t>Comprises diverse Indian accents in .wav file format, as a foundational resource for training and validating the speech to text and text to speech models.</a:t>
            </a:r>
          </a:p>
        </p:txBody>
      </p:sp>
      <p:sp>
        <p:nvSpPr>
          <p:cNvPr name="TextBox 18" id="18"/>
          <p:cNvSpPr txBox="true"/>
          <p:nvPr/>
        </p:nvSpPr>
        <p:spPr>
          <a:xfrm rot="0">
            <a:off x="6876072" y="5501173"/>
            <a:ext cx="10944377" cy="828675"/>
          </a:xfrm>
          <a:prstGeom prst="rect">
            <a:avLst/>
          </a:prstGeom>
        </p:spPr>
        <p:txBody>
          <a:bodyPr anchor="t" rtlCol="false" tIns="0" lIns="0" bIns="0" rIns="0">
            <a:spAutoFit/>
          </a:bodyPr>
          <a:lstStyle/>
          <a:p>
            <a:pPr algn="l">
              <a:lnSpc>
                <a:spcPts val="3240"/>
              </a:lnSpc>
            </a:pPr>
            <a:r>
              <a:rPr lang="en-US" sz="2700">
                <a:solidFill>
                  <a:srgbClr val="0F172A"/>
                </a:solidFill>
                <a:latin typeface="Glacial Indifference"/>
              </a:rPr>
              <a:t>For</a:t>
            </a:r>
            <a:r>
              <a:rPr lang="en-US" sz="2700">
                <a:solidFill>
                  <a:srgbClr val="0F172A"/>
                </a:solidFill>
                <a:latin typeface="Glacial Indifference"/>
              </a:rPr>
              <a:t> transcription and analysis of Indian accented speech, addressing the nuances of different regional accents.</a:t>
            </a:r>
          </a:p>
        </p:txBody>
      </p:sp>
      <p:sp>
        <p:nvSpPr>
          <p:cNvPr name="TextBox 19" id="19"/>
          <p:cNvSpPr txBox="true"/>
          <p:nvPr/>
        </p:nvSpPr>
        <p:spPr>
          <a:xfrm rot="0">
            <a:off x="6876072" y="7511077"/>
            <a:ext cx="10944376" cy="828675"/>
          </a:xfrm>
          <a:prstGeom prst="rect">
            <a:avLst/>
          </a:prstGeom>
        </p:spPr>
        <p:txBody>
          <a:bodyPr anchor="t" rtlCol="false" tIns="0" lIns="0" bIns="0" rIns="0">
            <a:spAutoFit/>
          </a:bodyPr>
          <a:lstStyle/>
          <a:p>
            <a:pPr algn="l">
              <a:lnSpc>
                <a:spcPts val="3240"/>
              </a:lnSpc>
            </a:pPr>
            <a:r>
              <a:rPr lang="en-US" sz="2700" spc="25">
                <a:solidFill>
                  <a:srgbClr val="0F172A"/>
                </a:solidFill>
                <a:latin typeface="Glacial Indifference"/>
              </a:rPr>
              <a:t>Provides feedback, and language improvement, addressing the specific needs and nuances of Indian speakers.</a:t>
            </a:r>
          </a:p>
        </p:txBody>
      </p:sp>
      <p:sp>
        <p:nvSpPr>
          <p:cNvPr name="TextBox 20" id="20"/>
          <p:cNvSpPr txBox="true"/>
          <p:nvPr/>
        </p:nvSpPr>
        <p:spPr>
          <a:xfrm rot="0">
            <a:off x="1060177" y="1282531"/>
            <a:ext cx="7659873" cy="853440"/>
          </a:xfrm>
          <a:prstGeom prst="rect">
            <a:avLst/>
          </a:prstGeom>
        </p:spPr>
        <p:txBody>
          <a:bodyPr anchor="t" rtlCol="false" tIns="0" lIns="0" bIns="0" rIns="0">
            <a:spAutoFit/>
          </a:bodyPr>
          <a:lstStyle/>
          <a:p>
            <a:pPr algn="l">
              <a:lnSpc>
                <a:spcPts val="6480"/>
              </a:lnSpc>
            </a:pPr>
            <a:r>
              <a:rPr lang="en-US" sz="6000">
                <a:solidFill>
                  <a:srgbClr val="0053A6"/>
                </a:solidFill>
                <a:latin typeface="Glacial Indifference Bold"/>
              </a:rPr>
              <a:t>Abstract</a:t>
            </a:r>
          </a:p>
        </p:txBody>
      </p:sp>
      <p:sp>
        <p:nvSpPr>
          <p:cNvPr name="TextBox 21" id="21"/>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68737" y="9095505"/>
            <a:ext cx="1987200" cy="671730"/>
          </a:xfrm>
          <a:custGeom>
            <a:avLst/>
            <a:gdLst/>
            <a:ahLst/>
            <a:cxnLst/>
            <a:rect r="r" b="b" t="t" l="l"/>
            <a:pathLst>
              <a:path h="671730" w="1987200">
                <a:moveTo>
                  <a:pt x="0" y="0"/>
                </a:moveTo>
                <a:lnTo>
                  <a:pt x="1987200" y="0"/>
                </a:lnTo>
                <a:lnTo>
                  <a:pt x="1987200" y="671730"/>
                </a:lnTo>
                <a:lnTo>
                  <a:pt x="0" y="671730"/>
                </a:lnTo>
                <a:lnTo>
                  <a:pt x="0" y="0"/>
                </a:lnTo>
                <a:close/>
              </a:path>
            </a:pathLst>
          </a:custGeom>
          <a:blipFill>
            <a:blip r:embed="rId2"/>
            <a:stretch>
              <a:fillRect l="0" t="-471" r="0" b="-471"/>
            </a:stretch>
          </a:blipFill>
        </p:spPr>
      </p:sp>
      <p:sp>
        <p:nvSpPr>
          <p:cNvPr name="Freeform 3" id="3"/>
          <p:cNvSpPr/>
          <p:nvPr/>
        </p:nvSpPr>
        <p:spPr>
          <a:xfrm flipH="false" flipV="false" rot="0">
            <a:off x="1079574" y="2424538"/>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3"/>
            <a:stretch>
              <a:fillRect l="0" t="-7810" r="0" b="-7810"/>
            </a:stretch>
          </a:blipFill>
        </p:spPr>
      </p:sp>
      <p:sp>
        <p:nvSpPr>
          <p:cNvPr name="Freeform 4" id="4"/>
          <p:cNvSpPr/>
          <p:nvPr/>
        </p:nvSpPr>
        <p:spPr>
          <a:xfrm flipH="false" flipV="false" rot="0">
            <a:off x="10485221" y="0"/>
            <a:ext cx="7405474" cy="3147238"/>
          </a:xfrm>
          <a:custGeom>
            <a:avLst/>
            <a:gdLst/>
            <a:ahLst/>
            <a:cxnLst/>
            <a:rect r="r" b="b" t="t" l="l"/>
            <a:pathLst>
              <a:path h="3147238" w="7405474">
                <a:moveTo>
                  <a:pt x="0" y="0"/>
                </a:moveTo>
                <a:lnTo>
                  <a:pt x="7405474" y="0"/>
                </a:lnTo>
                <a:lnTo>
                  <a:pt x="7405474" y="3147238"/>
                </a:lnTo>
                <a:lnTo>
                  <a:pt x="0" y="3147238"/>
                </a:lnTo>
                <a:lnTo>
                  <a:pt x="0" y="0"/>
                </a:lnTo>
                <a:close/>
              </a:path>
            </a:pathLst>
          </a:custGeom>
          <a:blipFill>
            <a:blip r:embed="rId4"/>
            <a:stretch>
              <a:fillRect l="0" t="-20341" r="0" b="-36400"/>
            </a:stretch>
          </a:blipFill>
        </p:spPr>
      </p:sp>
      <p:sp>
        <p:nvSpPr>
          <p:cNvPr name="TextBox 5" id="5"/>
          <p:cNvSpPr txBox="true"/>
          <p:nvPr/>
        </p:nvSpPr>
        <p:spPr>
          <a:xfrm rot="0">
            <a:off x="968738" y="4569082"/>
            <a:ext cx="16749642" cy="828675"/>
          </a:xfrm>
          <a:prstGeom prst="rect">
            <a:avLst/>
          </a:prstGeom>
        </p:spPr>
        <p:txBody>
          <a:bodyPr anchor="t" rtlCol="false" tIns="0" lIns="0" bIns="0" rIns="0">
            <a:spAutoFit/>
          </a:bodyPr>
          <a:lstStyle/>
          <a:p>
            <a:pPr algn="l">
              <a:lnSpc>
                <a:spcPts val="3240"/>
              </a:lnSpc>
            </a:pPr>
            <a:r>
              <a:rPr lang="en-US" sz="2700" spc="25">
                <a:solidFill>
                  <a:srgbClr val="000000"/>
                </a:solidFill>
                <a:latin typeface="Glacial Indifference Bold"/>
              </a:rPr>
              <a:t>2 </a:t>
            </a:r>
            <a:r>
              <a:rPr lang="en-US" sz="2700" spc="25">
                <a:solidFill>
                  <a:srgbClr val="0F172A"/>
                </a:solidFill>
                <a:latin typeface="Glacial Indifference"/>
              </a:rPr>
              <a:t>Corporate Training Programs: Integrating the system into corporate training programs, especially in organizations with a significant number of employees from India or individuals with Indian accents.</a:t>
            </a:r>
          </a:p>
        </p:txBody>
      </p:sp>
      <p:sp>
        <p:nvSpPr>
          <p:cNvPr name="TextBox 6" id="6"/>
          <p:cNvSpPr txBox="true"/>
          <p:nvPr/>
        </p:nvSpPr>
        <p:spPr>
          <a:xfrm rot="0">
            <a:off x="968738" y="3137713"/>
            <a:ext cx="16404518" cy="828675"/>
          </a:xfrm>
          <a:prstGeom prst="rect">
            <a:avLst/>
          </a:prstGeom>
        </p:spPr>
        <p:txBody>
          <a:bodyPr anchor="t" rtlCol="false" tIns="0" lIns="0" bIns="0" rIns="0">
            <a:spAutoFit/>
          </a:bodyPr>
          <a:lstStyle/>
          <a:p>
            <a:pPr algn="l">
              <a:lnSpc>
                <a:spcPts val="3240"/>
              </a:lnSpc>
            </a:pPr>
            <a:r>
              <a:rPr lang="en-US" sz="2700" spc="25">
                <a:solidFill>
                  <a:srgbClr val="000000"/>
                </a:solidFill>
                <a:latin typeface="Glacial Indifference Bold"/>
              </a:rPr>
              <a:t>1 </a:t>
            </a:r>
            <a:r>
              <a:rPr lang="en-US" sz="2700" spc="25">
                <a:solidFill>
                  <a:srgbClr val="0F172A"/>
                </a:solidFill>
                <a:latin typeface="Glacial Indifference"/>
              </a:rPr>
              <a:t>Language Training Institutes: Implementing the English Improvement Coach in language training institutes to offer specialized English language coaching for individuals with Indian accents</a:t>
            </a:r>
          </a:p>
        </p:txBody>
      </p:sp>
      <p:sp>
        <p:nvSpPr>
          <p:cNvPr name="TextBox 7" id="7"/>
          <p:cNvSpPr txBox="true"/>
          <p:nvPr/>
        </p:nvSpPr>
        <p:spPr>
          <a:xfrm rot="0">
            <a:off x="968738" y="6000450"/>
            <a:ext cx="16921958" cy="1238250"/>
          </a:xfrm>
          <a:prstGeom prst="rect">
            <a:avLst/>
          </a:prstGeom>
        </p:spPr>
        <p:txBody>
          <a:bodyPr anchor="t" rtlCol="false" tIns="0" lIns="0" bIns="0" rIns="0">
            <a:spAutoFit/>
          </a:bodyPr>
          <a:lstStyle/>
          <a:p>
            <a:pPr algn="l">
              <a:lnSpc>
                <a:spcPts val="3240"/>
              </a:lnSpc>
            </a:pPr>
            <a:r>
              <a:rPr lang="en-US" sz="2700" spc="25">
                <a:solidFill>
                  <a:srgbClr val="000000"/>
                </a:solidFill>
                <a:latin typeface="Glacial Indifference Bold"/>
              </a:rPr>
              <a:t>3 </a:t>
            </a:r>
            <a:r>
              <a:rPr lang="en-US" sz="2700" spc="25">
                <a:solidFill>
                  <a:srgbClr val="0F172A"/>
                </a:solidFill>
                <a:latin typeface="Glacial Indifference"/>
              </a:rPr>
              <a:t>English Language Coaching Services: Incorporating the system into existing English language coaching services, particularly those providing personalized coaching to individuals with specific language requirements, including Indian accent considerations</a:t>
            </a:r>
          </a:p>
        </p:txBody>
      </p:sp>
      <p:sp>
        <p:nvSpPr>
          <p:cNvPr name="TextBox 8" id="8"/>
          <p:cNvSpPr txBox="true"/>
          <p:nvPr/>
        </p:nvSpPr>
        <p:spPr>
          <a:xfrm rot="0">
            <a:off x="968738" y="7686090"/>
            <a:ext cx="16921958" cy="1238250"/>
          </a:xfrm>
          <a:prstGeom prst="rect">
            <a:avLst/>
          </a:prstGeom>
        </p:spPr>
        <p:txBody>
          <a:bodyPr anchor="t" rtlCol="false" tIns="0" lIns="0" bIns="0" rIns="0">
            <a:spAutoFit/>
          </a:bodyPr>
          <a:lstStyle/>
          <a:p>
            <a:pPr algn="l">
              <a:lnSpc>
                <a:spcPts val="3240"/>
              </a:lnSpc>
            </a:pPr>
            <a:r>
              <a:rPr lang="en-US" sz="2700" spc="25">
                <a:solidFill>
                  <a:srgbClr val="000000"/>
                </a:solidFill>
                <a:latin typeface="Glacial Indifference Bold"/>
              </a:rPr>
              <a:t>4 </a:t>
            </a:r>
            <a:r>
              <a:rPr lang="en-US" sz="2700" spc="25">
                <a:solidFill>
                  <a:srgbClr val="000000"/>
                </a:solidFill>
                <a:latin typeface="Glacial Indifference"/>
              </a:rPr>
              <a:t>In Customer Support </a:t>
            </a:r>
            <a:r>
              <a:rPr lang="en-US" sz="2700" spc="25">
                <a:solidFill>
                  <a:srgbClr val="0F172A"/>
                </a:solidFill>
                <a:latin typeface="Glacial Indifference"/>
              </a:rPr>
              <a:t>Services: International companies in the technology, finance, and e-commerce sectors, outsource their customer service operations to call centers in India, tools like these can help in briding the communication gap caused due to accented intonation.</a:t>
            </a:r>
          </a:p>
        </p:txBody>
      </p:sp>
      <p:sp>
        <p:nvSpPr>
          <p:cNvPr name="TextBox 9" id="9"/>
          <p:cNvSpPr txBox="true"/>
          <p:nvPr/>
        </p:nvSpPr>
        <p:spPr>
          <a:xfrm rot="0">
            <a:off x="1060177" y="1282531"/>
            <a:ext cx="16199123" cy="853440"/>
          </a:xfrm>
          <a:prstGeom prst="rect">
            <a:avLst/>
          </a:prstGeom>
        </p:spPr>
        <p:txBody>
          <a:bodyPr anchor="t" rtlCol="false" tIns="0" lIns="0" bIns="0" rIns="0">
            <a:spAutoFit/>
          </a:bodyPr>
          <a:lstStyle/>
          <a:p>
            <a:pPr algn="l">
              <a:lnSpc>
                <a:spcPts val="6480"/>
              </a:lnSpc>
            </a:pPr>
            <a:r>
              <a:rPr lang="en-US" sz="6000">
                <a:solidFill>
                  <a:srgbClr val="0053A6"/>
                </a:solidFill>
                <a:latin typeface="Glacial Indifference Bold"/>
              </a:rPr>
              <a:t>Business Use Cases</a:t>
            </a:r>
          </a:p>
        </p:txBody>
      </p:sp>
      <p:sp>
        <p:nvSpPr>
          <p:cNvPr name="TextBox 10" id="10"/>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68737" y="9095505"/>
            <a:ext cx="1987200" cy="671730"/>
          </a:xfrm>
          <a:custGeom>
            <a:avLst/>
            <a:gdLst/>
            <a:ahLst/>
            <a:cxnLst/>
            <a:rect r="r" b="b" t="t" l="l"/>
            <a:pathLst>
              <a:path h="671730" w="1987200">
                <a:moveTo>
                  <a:pt x="0" y="0"/>
                </a:moveTo>
                <a:lnTo>
                  <a:pt x="1987200" y="0"/>
                </a:lnTo>
                <a:lnTo>
                  <a:pt x="1987200" y="671730"/>
                </a:lnTo>
                <a:lnTo>
                  <a:pt x="0" y="671730"/>
                </a:lnTo>
                <a:lnTo>
                  <a:pt x="0" y="0"/>
                </a:lnTo>
                <a:close/>
              </a:path>
            </a:pathLst>
          </a:custGeom>
          <a:blipFill>
            <a:blip r:embed="rId2"/>
            <a:stretch>
              <a:fillRect l="0" t="-471" r="0" b="-471"/>
            </a:stretch>
          </a:blipFill>
        </p:spPr>
      </p:sp>
      <p:sp>
        <p:nvSpPr>
          <p:cNvPr name="Freeform 3" id="3"/>
          <p:cNvSpPr/>
          <p:nvPr/>
        </p:nvSpPr>
        <p:spPr>
          <a:xfrm flipH="false" flipV="false" rot="0">
            <a:off x="1079574" y="2424538"/>
            <a:ext cx="3074400" cy="151200"/>
          </a:xfrm>
          <a:custGeom>
            <a:avLst/>
            <a:gdLst/>
            <a:ahLst/>
            <a:cxnLst/>
            <a:rect r="r" b="b" t="t" l="l"/>
            <a:pathLst>
              <a:path h="151200" w="3074400">
                <a:moveTo>
                  <a:pt x="0" y="0"/>
                </a:moveTo>
                <a:lnTo>
                  <a:pt x="3074400" y="0"/>
                </a:lnTo>
                <a:lnTo>
                  <a:pt x="3074400" y="151200"/>
                </a:lnTo>
                <a:lnTo>
                  <a:pt x="0" y="151200"/>
                </a:lnTo>
                <a:lnTo>
                  <a:pt x="0" y="0"/>
                </a:lnTo>
                <a:close/>
              </a:path>
            </a:pathLst>
          </a:custGeom>
          <a:blipFill>
            <a:blip r:embed="rId3"/>
            <a:stretch>
              <a:fillRect l="0" t="-7810" r="0" b="-7810"/>
            </a:stretch>
          </a:blipFill>
        </p:spPr>
      </p:sp>
      <p:grpSp>
        <p:nvGrpSpPr>
          <p:cNvPr name="Group 4" id="4"/>
          <p:cNvGrpSpPr/>
          <p:nvPr/>
        </p:nvGrpSpPr>
        <p:grpSpPr>
          <a:xfrm rot="0">
            <a:off x="4064605" y="3181641"/>
            <a:ext cx="10158791" cy="1545072"/>
            <a:chOff x="0" y="0"/>
            <a:chExt cx="13545055" cy="2060096"/>
          </a:xfrm>
        </p:grpSpPr>
        <p:grpSp>
          <p:nvGrpSpPr>
            <p:cNvPr name="Group 5" id="5"/>
            <p:cNvGrpSpPr/>
            <p:nvPr/>
          </p:nvGrpSpPr>
          <p:grpSpPr>
            <a:xfrm rot="0">
              <a:off x="0" y="0"/>
              <a:ext cx="13545055" cy="2060096"/>
              <a:chOff x="0" y="0"/>
              <a:chExt cx="1529284" cy="232592"/>
            </a:xfrm>
          </p:grpSpPr>
          <p:sp>
            <p:nvSpPr>
              <p:cNvPr name="Freeform 6" id="6"/>
              <p:cNvSpPr/>
              <p:nvPr/>
            </p:nvSpPr>
            <p:spPr>
              <a:xfrm flipH="false" flipV="false" rot="0">
                <a:off x="0" y="0"/>
                <a:ext cx="1529284" cy="232592"/>
              </a:xfrm>
              <a:custGeom>
                <a:avLst/>
                <a:gdLst/>
                <a:ahLst/>
                <a:cxnLst/>
                <a:rect r="r" b="b" t="t" l="l"/>
                <a:pathLst>
                  <a:path h="232592" w="1529284">
                    <a:moveTo>
                      <a:pt x="27369" y="0"/>
                    </a:moveTo>
                    <a:lnTo>
                      <a:pt x="1501915" y="0"/>
                    </a:lnTo>
                    <a:cubicBezTo>
                      <a:pt x="1517031" y="0"/>
                      <a:pt x="1529284" y="12254"/>
                      <a:pt x="1529284" y="27369"/>
                    </a:cubicBezTo>
                    <a:lnTo>
                      <a:pt x="1529284" y="205223"/>
                    </a:lnTo>
                    <a:cubicBezTo>
                      <a:pt x="1529284" y="220338"/>
                      <a:pt x="1517031" y="232592"/>
                      <a:pt x="1501915" y="232592"/>
                    </a:cubicBezTo>
                    <a:lnTo>
                      <a:pt x="27369" y="232592"/>
                    </a:lnTo>
                    <a:cubicBezTo>
                      <a:pt x="12254" y="232592"/>
                      <a:pt x="0" y="220338"/>
                      <a:pt x="0" y="205223"/>
                    </a:cubicBezTo>
                    <a:lnTo>
                      <a:pt x="0" y="27369"/>
                    </a:lnTo>
                    <a:cubicBezTo>
                      <a:pt x="0" y="12254"/>
                      <a:pt x="12254" y="0"/>
                      <a:pt x="27369" y="0"/>
                    </a:cubicBezTo>
                    <a:close/>
                  </a:path>
                </a:pathLst>
              </a:custGeom>
              <a:solidFill>
                <a:srgbClr val="0053A6"/>
              </a:solidFill>
            </p:spPr>
          </p:sp>
          <p:sp>
            <p:nvSpPr>
              <p:cNvPr name="TextBox 7" id="7"/>
              <p:cNvSpPr txBox="true"/>
              <p:nvPr/>
            </p:nvSpPr>
            <p:spPr>
              <a:xfrm>
                <a:off x="0" y="0"/>
                <a:ext cx="1529284" cy="232592"/>
              </a:xfrm>
              <a:prstGeom prst="rect">
                <a:avLst/>
              </a:prstGeom>
            </p:spPr>
            <p:txBody>
              <a:bodyPr anchor="ctr" rtlCol="false" tIns="126212" lIns="126212" bIns="126212" rIns="126212"/>
              <a:lstStyle/>
              <a:p>
                <a:pPr algn="ctr">
                  <a:lnSpc>
                    <a:spcPts val="2159"/>
                  </a:lnSpc>
                </a:pPr>
              </a:p>
            </p:txBody>
          </p:sp>
        </p:grpSp>
        <p:sp>
          <p:nvSpPr>
            <p:cNvPr name="TextBox 8" id="8"/>
            <p:cNvSpPr txBox="true"/>
            <p:nvPr/>
          </p:nvSpPr>
          <p:spPr>
            <a:xfrm rot="0">
              <a:off x="2658274" y="650644"/>
              <a:ext cx="10793746" cy="1142711"/>
            </a:xfrm>
            <a:prstGeom prst="rect">
              <a:avLst/>
            </a:prstGeom>
          </p:spPr>
          <p:txBody>
            <a:bodyPr anchor="t" rtlCol="false" tIns="0" lIns="0" bIns="0" rIns="0">
              <a:spAutoFit/>
            </a:bodyPr>
            <a:lstStyle/>
            <a:p>
              <a:pPr algn="ctr">
                <a:lnSpc>
                  <a:spcPts val="6718"/>
                </a:lnSpc>
              </a:pPr>
            </a:p>
          </p:txBody>
        </p:sp>
        <p:sp>
          <p:nvSpPr>
            <p:cNvPr name="TextBox 9" id="9"/>
            <p:cNvSpPr txBox="true"/>
            <p:nvPr/>
          </p:nvSpPr>
          <p:spPr>
            <a:xfrm rot="0">
              <a:off x="402719" y="328583"/>
              <a:ext cx="12739616" cy="1286308"/>
            </a:xfrm>
            <a:prstGeom prst="rect">
              <a:avLst/>
            </a:prstGeom>
          </p:spPr>
          <p:txBody>
            <a:bodyPr anchor="t" rtlCol="false" tIns="0" lIns="0" bIns="0" rIns="0">
              <a:spAutoFit/>
            </a:bodyPr>
            <a:lstStyle/>
            <a:p>
              <a:pPr algn="ctr">
                <a:lnSpc>
                  <a:spcPts val="3787"/>
                </a:lnSpc>
                <a:spcBef>
                  <a:spcPct val="0"/>
                </a:spcBef>
              </a:pPr>
              <a:r>
                <a:rPr lang="en-US" sz="3156" spc="28">
                  <a:solidFill>
                    <a:srgbClr val="FFFFFF"/>
                  </a:solidFill>
                  <a:latin typeface="Glacial Indifference"/>
                </a:rPr>
                <a:t>Enhancing Public Speaking Skills with </a:t>
              </a:r>
            </a:p>
            <a:p>
              <a:pPr algn="ctr">
                <a:lnSpc>
                  <a:spcPts val="3787"/>
                </a:lnSpc>
                <a:spcBef>
                  <a:spcPct val="0"/>
                </a:spcBef>
              </a:pPr>
              <a:r>
                <a:rPr lang="en-US" sz="3156" spc="29">
                  <a:solidFill>
                    <a:srgbClr val="FFFFFF"/>
                  </a:solidFill>
                  <a:latin typeface="Glacial Indifference"/>
                </a:rPr>
                <a:t>Integrated 3D Models and Text-to-Speech Technology</a:t>
              </a:r>
            </a:p>
          </p:txBody>
        </p:sp>
      </p:grpSp>
      <p:sp>
        <p:nvSpPr>
          <p:cNvPr name="Freeform 10" id="10"/>
          <p:cNvSpPr/>
          <p:nvPr/>
        </p:nvSpPr>
        <p:spPr>
          <a:xfrm flipH="false" flipV="false" rot="0">
            <a:off x="14134653" y="0"/>
            <a:ext cx="6249295" cy="3834131"/>
          </a:xfrm>
          <a:custGeom>
            <a:avLst/>
            <a:gdLst/>
            <a:ahLst/>
            <a:cxnLst/>
            <a:rect r="r" b="b" t="t" l="l"/>
            <a:pathLst>
              <a:path h="3834131" w="6249295">
                <a:moveTo>
                  <a:pt x="0" y="0"/>
                </a:moveTo>
                <a:lnTo>
                  <a:pt x="6249294" y="0"/>
                </a:lnTo>
                <a:lnTo>
                  <a:pt x="6249294" y="3834131"/>
                </a:lnTo>
                <a:lnTo>
                  <a:pt x="0" y="3834131"/>
                </a:lnTo>
                <a:lnTo>
                  <a:pt x="0" y="0"/>
                </a:lnTo>
                <a:close/>
              </a:path>
            </a:pathLst>
          </a:custGeom>
          <a:blipFill>
            <a:blip r:embed="rId4"/>
            <a:stretch>
              <a:fillRect l="-18115" t="0" r="0" b="-11499"/>
            </a:stretch>
          </a:blipFill>
        </p:spPr>
      </p:sp>
      <p:sp>
        <p:nvSpPr>
          <p:cNvPr name="TextBox 11" id="11"/>
          <p:cNvSpPr txBox="true"/>
          <p:nvPr/>
        </p:nvSpPr>
        <p:spPr>
          <a:xfrm rot="0">
            <a:off x="1060178" y="1282531"/>
            <a:ext cx="16199123" cy="853440"/>
          </a:xfrm>
          <a:prstGeom prst="rect">
            <a:avLst/>
          </a:prstGeom>
        </p:spPr>
        <p:txBody>
          <a:bodyPr anchor="t" rtlCol="false" tIns="0" lIns="0" bIns="0" rIns="0">
            <a:spAutoFit/>
          </a:bodyPr>
          <a:lstStyle/>
          <a:p>
            <a:pPr algn="l">
              <a:lnSpc>
                <a:spcPts val="6480"/>
              </a:lnSpc>
            </a:pPr>
            <a:r>
              <a:rPr lang="en-US" sz="6000">
                <a:solidFill>
                  <a:srgbClr val="0053A6"/>
                </a:solidFill>
                <a:latin typeface="Glacial Indifference Bold"/>
              </a:rPr>
              <a:t>Important Use Case</a:t>
            </a:r>
          </a:p>
        </p:txBody>
      </p:sp>
      <p:sp>
        <p:nvSpPr>
          <p:cNvPr name="TextBox 12" id="12"/>
          <p:cNvSpPr txBox="true"/>
          <p:nvPr/>
        </p:nvSpPr>
        <p:spPr>
          <a:xfrm rot="0">
            <a:off x="15965446" y="9348135"/>
            <a:ext cx="1512689" cy="419100"/>
          </a:xfrm>
          <a:prstGeom prst="rect">
            <a:avLst/>
          </a:prstGeom>
        </p:spPr>
        <p:txBody>
          <a:bodyPr anchor="t" rtlCol="false" tIns="0" lIns="0" bIns="0" rIns="0">
            <a:spAutoFit/>
          </a:bodyPr>
          <a:lstStyle/>
          <a:p>
            <a:pPr algn="ctr">
              <a:lnSpc>
                <a:spcPts val="3240"/>
              </a:lnSpc>
              <a:spcBef>
                <a:spcPct val="0"/>
              </a:spcBef>
            </a:pPr>
            <a:r>
              <a:rPr lang="en-US" sz="2700" spc="25">
                <a:solidFill>
                  <a:srgbClr val="898989"/>
                </a:solidFill>
                <a:latin typeface="Glacial Indifference"/>
              </a:rPr>
              <a:t>SpeakRite</a:t>
            </a:r>
          </a:p>
        </p:txBody>
      </p:sp>
      <p:sp>
        <p:nvSpPr>
          <p:cNvPr name="TextBox 13" id="13"/>
          <p:cNvSpPr txBox="true"/>
          <p:nvPr/>
        </p:nvSpPr>
        <p:spPr>
          <a:xfrm rot="0">
            <a:off x="3245318" y="5326788"/>
            <a:ext cx="12720128" cy="3091290"/>
          </a:xfrm>
          <a:prstGeom prst="rect">
            <a:avLst/>
          </a:prstGeom>
        </p:spPr>
        <p:txBody>
          <a:bodyPr anchor="t" rtlCol="false" tIns="0" lIns="0" bIns="0" rIns="0">
            <a:spAutoFit/>
          </a:bodyPr>
          <a:lstStyle/>
          <a:p>
            <a:pPr>
              <a:lnSpc>
                <a:spcPts val="2721"/>
              </a:lnSpc>
              <a:spcBef>
                <a:spcPct val="0"/>
              </a:spcBef>
            </a:pPr>
            <a:r>
              <a:rPr lang="en-US" sz="2268" spc="21">
                <a:solidFill>
                  <a:srgbClr val="000000"/>
                </a:solidFill>
                <a:latin typeface="Glacial Indifference Bold"/>
              </a:rPr>
              <a:t>Innovative Integration:</a:t>
            </a:r>
            <a:r>
              <a:rPr lang="en-US" sz="2268" spc="21">
                <a:solidFill>
                  <a:srgbClr val="000000"/>
                </a:solidFill>
                <a:latin typeface="Glacial Indifference"/>
              </a:rPr>
              <a:t> Combining Text-to-Speech technology with 3D models creates a platform to refine public speaking skills through text correction and facial expression simulation.</a:t>
            </a:r>
          </a:p>
          <a:p>
            <a:pPr>
              <a:lnSpc>
                <a:spcPts val="2721"/>
              </a:lnSpc>
              <a:spcBef>
                <a:spcPct val="0"/>
              </a:spcBef>
            </a:pPr>
          </a:p>
          <a:p>
            <a:pPr>
              <a:lnSpc>
                <a:spcPts val="2721"/>
              </a:lnSpc>
              <a:spcBef>
                <a:spcPct val="0"/>
              </a:spcBef>
            </a:pPr>
            <a:r>
              <a:rPr lang="en-US" sz="2268" spc="20">
                <a:solidFill>
                  <a:srgbClr val="000000"/>
                </a:solidFill>
                <a:latin typeface="Glacial Indifference Bold"/>
              </a:rPr>
              <a:t>Real-time Guidance:</a:t>
            </a:r>
            <a:r>
              <a:rPr lang="en-US" sz="2268" spc="20">
                <a:solidFill>
                  <a:srgbClr val="000000"/>
                </a:solidFill>
                <a:latin typeface="Glacial Indifference"/>
              </a:rPr>
              <a:t> Analysis of final audio enables 3D models to provide visual feedback, aiding users in refining speech delivery instantly.</a:t>
            </a:r>
          </a:p>
          <a:p>
            <a:pPr>
              <a:lnSpc>
                <a:spcPts val="2721"/>
              </a:lnSpc>
              <a:spcBef>
                <a:spcPct val="0"/>
              </a:spcBef>
            </a:pPr>
          </a:p>
          <a:p>
            <a:pPr>
              <a:lnSpc>
                <a:spcPts val="2721"/>
              </a:lnSpc>
              <a:spcBef>
                <a:spcPct val="0"/>
              </a:spcBef>
            </a:pPr>
            <a:r>
              <a:rPr lang="en-US" sz="2268" spc="21">
                <a:solidFill>
                  <a:srgbClr val="000000"/>
                </a:solidFill>
                <a:latin typeface="Glacial Indifference Bold"/>
              </a:rPr>
              <a:t>User-Centric Environment</a:t>
            </a:r>
            <a:r>
              <a:rPr lang="en-US" sz="2268" spc="21">
                <a:solidFill>
                  <a:srgbClr val="000000"/>
                </a:solidFill>
                <a:latin typeface="Glacial Indifference"/>
              </a:rPr>
              <a:t>: This integrated solution offers pronunciation assistance and visual guidance, fostering confidence in public speaking scenarios. This system elevates traditional training, enhancing user performance in public speaking with comprehensive feedback.</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DAF4RbgvEUo</dc:identifier>
  <dcterms:modified xsi:type="dcterms:W3CDTF">2011-08-01T06:04:30Z</dcterms:modified>
  <cp:revision>1</cp:revision>
  <dc:title>GAIP'23_WIN_GROUP5.pptx</dc:title>
</cp:coreProperties>
</file>

<file path=docProps/thumbnail.jpeg>
</file>